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3120" r:id="rId5"/>
    <p:sldId id="3128" r:id="rId6"/>
    <p:sldId id="3169" r:id="rId7"/>
    <p:sldId id="3129" r:id="rId8"/>
    <p:sldId id="3149" r:id="rId9"/>
    <p:sldId id="3132" r:id="rId10"/>
    <p:sldId id="3139" r:id="rId11"/>
    <p:sldId id="3140" r:id="rId12"/>
    <p:sldId id="3133" r:id="rId13"/>
    <p:sldId id="3134" r:id="rId14"/>
    <p:sldId id="3135" r:id="rId15"/>
    <p:sldId id="3136" r:id="rId16"/>
    <p:sldId id="3155" r:id="rId17"/>
    <p:sldId id="3156" r:id="rId18"/>
    <p:sldId id="3158" r:id="rId19"/>
    <p:sldId id="3144" r:id="rId20"/>
    <p:sldId id="3143" r:id="rId21"/>
    <p:sldId id="3146" r:id="rId22"/>
    <p:sldId id="3152" r:id="rId23"/>
    <p:sldId id="3153" r:id="rId24"/>
    <p:sldId id="3157" r:id="rId25"/>
    <p:sldId id="3159" r:id="rId26"/>
    <p:sldId id="3160" r:id="rId27"/>
    <p:sldId id="3162" r:id="rId28"/>
    <p:sldId id="3166" r:id="rId29"/>
    <p:sldId id="3167" r:id="rId30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Segoe UI" panose="020B0502040204020203" pitchFamily="34" charset="0"/>
      <p:regular r:id="rId39"/>
      <p:bold r:id="rId40"/>
      <p:italic r:id="rId41"/>
      <p:boldItalic r:id="rId42"/>
    </p:embeddedFont>
    <p:embeddedFont>
      <p:font typeface="Segoe UI Black" panose="020B0A02040204020203" pitchFamily="34" charset="0"/>
      <p:bold r:id="rId43"/>
      <p:boldItalic r:id="rId44"/>
    </p:embeddedFont>
    <p:embeddedFont>
      <p:font typeface="Segoe UI Light" panose="020B0502040204020203" pitchFamily="34" charset="0"/>
      <p:regular r:id="rId45"/>
      <p:italic r:id="rId46"/>
    </p:embeddedFont>
    <p:embeddedFont>
      <p:font typeface="Segoe UI regular" panose="020B0604020202020204" charset="0"/>
      <p:regular r:id="rId47"/>
      <p:bold r:id="rId48"/>
      <p:italic r:id="rId49"/>
      <p:boldItalic r:id="rId5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15" userDrawn="1">
          <p15:clr>
            <a:srgbClr val="A4A3A4"/>
          </p15:clr>
        </p15:guide>
        <p15:guide id="3" orient="horz" pos="459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3591" userDrawn="1">
          <p15:clr>
            <a:srgbClr val="A4A3A4"/>
          </p15:clr>
        </p15:guide>
        <p15:guide id="6" orient="horz" pos="595" userDrawn="1">
          <p15:clr>
            <a:srgbClr val="A4A3A4"/>
          </p15:clr>
        </p15:guide>
        <p15:guide id="7" pos="7061" userDrawn="1">
          <p15:clr>
            <a:srgbClr val="A4A3A4"/>
          </p15:clr>
        </p15:guide>
        <p15:guide id="8" orient="horz" pos="3861" userDrawn="1">
          <p15:clr>
            <a:srgbClr val="A4A3A4"/>
          </p15:clr>
        </p15:guide>
        <p15:guide id="9" orient="horz" pos="1003" userDrawn="1">
          <p15:clr>
            <a:srgbClr val="A4A3A4"/>
          </p15:clr>
        </p15:guide>
        <p15:guide id="10" orient="horz" pos="19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Camila Castioni Secundino" initials="CCS" lastIdx="5" clrIdx="6">
    <p:extLst>
      <p:ext uri="{19B8F6BF-5375-455C-9EA6-DF929625EA0E}">
        <p15:presenceInfo xmlns:p15="http://schemas.microsoft.com/office/powerpoint/2012/main" userId="S::camila.secundino@qsaude.com.br::ed98faa0-319d-45ba-9e3c-8c13de3e5558" providerId="AD"/>
      </p:ext>
    </p:extLst>
  </p:cmAuthor>
  <p:cmAuthor id="1" name="Aline Libune de Jesus" initials="ALdJ" lastIdx="1" clrIdx="0">
    <p:extLst>
      <p:ext uri="{19B8F6BF-5375-455C-9EA6-DF929625EA0E}">
        <p15:presenceInfo xmlns:p15="http://schemas.microsoft.com/office/powerpoint/2012/main" userId="S::aline.jesus@qsaude.com.br::035ca9d9-ddaa-4d6d-93b1-ce1a94ab6f33" providerId="AD"/>
      </p:ext>
    </p:extLst>
  </p:cmAuthor>
  <p:cmAuthor id="8" name="Caroline Alves de Almeida" initials="CAdA" lastIdx="3" clrIdx="7">
    <p:extLst>
      <p:ext uri="{19B8F6BF-5375-455C-9EA6-DF929625EA0E}">
        <p15:presenceInfo xmlns:p15="http://schemas.microsoft.com/office/powerpoint/2012/main" userId="S::caroline.almeida@qsaude.com.br::7d35fc61-af43-4c38-a19f-4d96434eb5a5" providerId="AD"/>
      </p:ext>
    </p:extLst>
  </p:cmAuthor>
  <p:cmAuthor id="2" name="Conta da Microsoft" initials="CdM" lastIdx="9" clrIdx="1">
    <p:extLst>
      <p:ext uri="{19B8F6BF-5375-455C-9EA6-DF929625EA0E}">
        <p15:presenceInfo xmlns:p15="http://schemas.microsoft.com/office/powerpoint/2012/main" userId="15e0e1704dfdc239" providerId="Windows Live"/>
      </p:ext>
    </p:extLst>
  </p:cmAuthor>
  <p:cmAuthor id="9" name="Ricardo Sanovick Shimada" initials="RSS" lastIdx="1" clrIdx="8">
    <p:extLst>
      <p:ext uri="{19B8F6BF-5375-455C-9EA6-DF929625EA0E}">
        <p15:presenceInfo xmlns:p15="http://schemas.microsoft.com/office/powerpoint/2012/main" userId="16ce8cc45b4c585c" providerId="Windows Live"/>
      </p:ext>
    </p:extLst>
  </p:cmAuthor>
  <p:cmAuthor id="3" name="Pacto Digital" initials="" lastIdx="0" clrIdx="2"/>
  <p:cmAuthor id="10" name="Danilo Silva Madeira Borges" initials="DSMB" lastIdx="9" clrIdx="9">
    <p:extLst>
      <p:ext uri="{19B8F6BF-5375-455C-9EA6-DF929625EA0E}">
        <p15:presenceInfo xmlns:p15="http://schemas.microsoft.com/office/powerpoint/2012/main" userId="S::danilo.madeira@qsaude.com.br::d16dc925-37f1-4e3e-b81e-12baf8c88ea2" providerId="AD"/>
      </p:ext>
    </p:extLst>
  </p:cmAuthor>
  <p:cmAuthor id="4" name="Alberto Vonach" initials="AV" lastIdx="12" clrIdx="3">
    <p:extLst>
      <p:ext uri="{19B8F6BF-5375-455C-9EA6-DF929625EA0E}">
        <p15:presenceInfo xmlns:p15="http://schemas.microsoft.com/office/powerpoint/2012/main" userId="22a27e2970449f0d" providerId="Windows Live"/>
      </p:ext>
    </p:extLst>
  </p:cmAuthor>
  <p:cmAuthor id="5" name="Ana Paula Domingos Garre" initials="APDG" lastIdx="11" clrIdx="4">
    <p:extLst>
      <p:ext uri="{19B8F6BF-5375-455C-9EA6-DF929625EA0E}">
        <p15:presenceInfo xmlns:p15="http://schemas.microsoft.com/office/powerpoint/2012/main" userId="S::ana.garre@qsaude.com.br::e00989a6-8795-48d0-b556-49b0ce977776" providerId="AD"/>
      </p:ext>
    </p:extLst>
  </p:cmAuthor>
  <p:cmAuthor id="6" name="Nathalia Correia Pompeu" initials="NCP" lastIdx="8" clrIdx="5">
    <p:extLst>
      <p:ext uri="{19B8F6BF-5375-455C-9EA6-DF929625EA0E}">
        <p15:presenceInfo xmlns:p15="http://schemas.microsoft.com/office/powerpoint/2012/main" userId="S::nathalia.pompeu@qsaude.com.br::a6560069-d93a-4895-9d2e-b7aba79dd0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1D6C"/>
    <a:srgbClr val="6557EE"/>
    <a:srgbClr val="FF669F"/>
    <a:srgbClr val="C640FF"/>
    <a:srgbClr val="7D1C90"/>
    <a:srgbClr val="5CDBE5"/>
    <a:srgbClr val="6E55EE"/>
    <a:srgbClr val="F8478B"/>
    <a:srgbClr val="321E6D"/>
    <a:srgbClr val="D38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>
        <p:guide pos="415"/>
        <p:guide orient="horz" pos="459"/>
        <p:guide pos="3840"/>
        <p:guide pos="3591"/>
        <p:guide orient="horz" pos="595"/>
        <p:guide pos="7061"/>
        <p:guide orient="horz" pos="3861"/>
        <p:guide orient="horz" pos="1003"/>
        <p:guide orient="horz" pos="19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09DEDAA9-6CB7-4827-820B-B944056DFA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D8A060-EB28-4735-B97A-E72858A8E2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27B46-2185-4821-BA01-3C2769040408}" type="datetimeFigureOut">
              <a:rPr lang="pt-BR" smtClean="0"/>
              <a:t>09/03/2022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FC8554C-43A0-4411-9DA6-27C57DC7D0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2494C76-D01E-4672-A7AA-7727E94676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0155F-5FD7-409D-8A97-DBFE31500B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1454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AF203-741F-4ECD-99DD-3EE13C385A1E}" type="datetimeFigureOut">
              <a:rPr lang="pt-BR" smtClean="0"/>
              <a:t>09/03/2022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FAFE5-0CE2-4DE4-9FF7-7806C9236F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0062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762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7234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1981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4455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8850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711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1359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8180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2255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5529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6749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846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4860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5737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134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390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Último slide - Colocar versão do material no último slide, conforme orientação do jurídico.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0716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7584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7005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3250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982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94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576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FAFE5-0CE2-4DE4-9FF7-7806C9236F0A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791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medico de fami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ângulo Arredondado 33">
            <a:extLst>
              <a:ext uri="{FF2B5EF4-FFF2-40B4-BE49-F238E27FC236}">
                <a16:creationId xmlns:a16="http://schemas.microsoft.com/office/drawing/2014/main" id="{385A4FE5-2FD7-7D48-93C7-387BDEA98FBE}"/>
              </a:ext>
            </a:extLst>
          </p:cNvPr>
          <p:cNvSpPr/>
          <p:nvPr userDrawn="1"/>
        </p:nvSpPr>
        <p:spPr>
          <a:xfrm>
            <a:off x="4998312" y="1297533"/>
            <a:ext cx="5344886" cy="6139544"/>
          </a:xfrm>
          <a:prstGeom prst="roundRect">
            <a:avLst>
              <a:gd name="adj" fmla="val 937"/>
            </a:avLst>
          </a:prstGeom>
          <a:solidFill>
            <a:srgbClr val="6E55F0">
              <a:alpha val="9804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F8CE3B0-A70E-184C-BF69-9F69DAE03F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8"/>
          <a:stretch/>
        </p:blipFill>
        <p:spPr>
          <a:xfrm flipH="1">
            <a:off x="7125433" y="646893"/>
            <a:ext cx="5649686" cy="6309082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6E09BEFE-9CE3-5D4D-8294-F31C5BFC42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85550" y="336550"/>
            <a:ext cx="520700" cy="6477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A694088-45C1-1C45-AF7C-986A1E5EF65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48335" y="6725104"/>
            <a:ext cx="559169" cy="9319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0B6AEB5-1CD5-7443-B376-01689943F572}"/>
              </a:ext>
            </a:extLst>
          </p:cNvPr>
          <p:cNvSpPr/>
          <p:nvPr userDrawn="1"/>
        </p:nvSpPr>
        <p:spPr>
          <a:xfrm>
            <a:off x="529988" y="3589738"/>
            <a:ext cx="3584812" cy="2619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pt-BR" sz="1600" b="0">
                <a:solidFill>
                  <a:srgbClr val="6E55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todos os planos do </a:t>
            </a:r>
            <a:r>
              <a:rPr lang="pt-BR" sz="1600" b="0" err="1">
                <a:solidFill>
                  <a:srgbClr val="6E55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Qsaúde</a:t>
            </a:r>
            <a:r>
              <a:rPr lang="pt-BR" sz="1600" b="0">
                <a:solidFill>
                  <a:srgbClr val="6E55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pt-BR" sz="1600" b="0">
                <a:solidFill>
                  <a:srgbClr val="6E55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0">
                <a:solidFill>
                  <a:srgbClr val="6E55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você conta com o atendimento de um médico de família da Clínica Einstein. </a:t>
            </a:r>
            <a:br>
              <a:rPr lang="pt-BR" sz="1600" b="0">
                <a:solidFill>
                  <a:srgbClr val="6E55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0">
                <a:solidFill>
                  <a:srgbClr val="6E55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um profissional especializado </a:t>
            </a:r>
            <a:br>
              <a:rPr lang="pt-BR" sz="1600" b="0">
                <a:solidFill>
                  <a:srgbClr val="6E55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0">
                <a:solidFill>
                  <a:srgbClr val="6E55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atenção primária, capacitado </a:t>
            </a:r>
            <a:br>
              <a:rPr lang="pt-BR" sz="1600" b="0">
                <a:solidFill>
                  <a:srgbClr val="6E55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600" b="0">
                <a:solidFill>
                  <a:srgbClr val="6E55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promover saúde com prevenção e tratamento </a:t>
            </a:r>
            <a:r>
              <a:rPr lang="pt-BR" sz="1600" b="0">
                <a:solidFill>
                  <a:srgbClr val="6E55F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para toda a família, desde crianças até idosos.</a:t>
            </a:r>
            <a:endParaRPr lang="pt-BR" sz="1600" b="0">
              <a:solidFill>
                <a:srgbClr val="6E55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3868A7F-41D0-004D-96EF-0A3870A54D8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6987" y="1597963"/>
            <a:ext cx="1010804" cy="967791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E680417-485C-4749-AB48-9E29F8132A24}"/>
              </a:ext>
            </a:extLst>
          </p:cNvPr>
          <p:cNvSpPr/>
          <p:nvPr userDrawn="1"/>
        </p:nvSpPr>
        <p:spPr>
          <a:xfrm>
            <a:off x="522966" y="2678732"/>
            <a:ext cx="3014891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pt-BR" sz="2400" b="1">
                <a:solidFill>
                  <a:srgbClr val="6E55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Médico de família da Clínica Einstein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DF787DA-6733-FB41-AFB7-F646BF623EA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10583" y="1585097"/>
            <a:ext cx="3219449" cy="539750"/>
          </a:xfrm>
          <a:prstGeom prst="rect">
            <a:avLst/>
          </a:prstGeom>
        </p:spPr>
      </p:pic>
      <p:grpSp>
        <p:nvGrpSpPr>
          <p:cNvPr id="39" name="Agrupar 38">
            <a:extLst>
              <a:ext uri="{FF2B5EF4-FFF2-40B4-BE49-F238E27FC236}">
                <a16:creationId xmlns:a16="http://schemas.microsoft.com/office/drawing/2014/main" id="{B686325D-66C7-B44E-A26F-D4B759B3404F}"/>
              </a:ext>
            </a:extLst>
          </p:cNvPr>
          <p:cNvGrpSpPr/>
          <p:nvPr userDrawn="1"/>
        </p:nvGrpSpPr>
        <p:grpSpPr>
          <a:xfrm>
            <a:off x="5183368" y="2326630"/>
            <a:ext cx="4245429" cy="762155"/>
            <a:chOff x="5061857" y="1932611"/>
            <a:chExt cx="4245429" cy="762155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2B3CAB06-7DCF-8643-B541-63D69F78A01A}"/>
                </a:ext>
              </a:extLst>
            </p:cNvPr>
            <p:cNvSpPr/>
            <p:nvPr userDrawn="1"/>
          </p:nvSpPr>
          <p:spPr>
            <a:xfrm>
              <a:off x="5061857" y="1932611"/>
              <a:ext cx="187262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600" b="1">
                  <a:solidFill>
                    <a:srgbClr val="31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Alto de Pinheiros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D333A18A-14E4-044D-921D-A99568EF0879}"/>
                </a:ext>
              </a:extLst>
            </p:cNvPr>
            <p:cNvSpPr/>
            <p:nvPr userDrawn="1"/>
          </p:nvSpPr>
          <p:spPr>
            <a:xfrm>
              <a:off x="5540828" y="2202323"/>
              <a:ext cx="376645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00">
                  <a:solidFill>
                    <a:srgbClr val="31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Av. São </a:t>
              </a:r>
              <a:r>
                <a:rPr lang="pt-BR" sz="1300" err="1">
                  <a:solidFill>
                    <a:srgbClr val="31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Gualter</a:t>
              </a:r>
              <a:r>
                <a:rPr lang="pt-BR" sz="1300">
                  <a:solidFill>
                    <a:srgbClr val="31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766 - Alto de Pinheiros</a:t>
              </a:r>
            </a:p>
            <a:p>
              <a:r>
                <a:rPr lang="pt-BR" sz="1300">
                  <a:solidFill>
                    <a:srgbClr val="31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(em frente à Praça São Marcos)</a:t>
              </a:r>
            </a:p>
          </p:txBody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0AC7519F-8555-FD44-96F5-4CCD722E8F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5146001" y="2260312"/>
              <a:ext cx="376464" cy="376464"/>
            </a:xfrm>
            <a:prstGeom prst="rect">
              <a:avLst/>
            </a:prstGeom>
          </p:spPr>
        </p:pic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7BA695DF-AA77-814D-8E1F-C83162A413B0}"/>
              </a:ext>
            </a:extLst>
          </p:cNvPr>
          <p:cNvGrpSpPr/>
          <p:nvPr userDrawn="1"/>
        </p:nvGrpSpPr>
        <p:grpSpPr>
          <a:xfrm>
            <a:off x="5183368" y="3242236"/>
            <a:ext cx="3886200" cy="762155"/>
            <a:chOff x="5061857" y="2848217"/>
            <a:chExt cx="3886200" cy="762155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AA9EE72D-7921-0442-A519-A228CD711A0E}"/>
                </a:ext>
              </a:extLst>
            </p:cNvPr>
            <p:cNvSpPr/>
            <p:nvPr userDrawn="1"/>
          </p:nvSpPr>
          <p:spPr>
            <a:xfrm>
              <a:off x="5061857" y="2848217"/>
              <a:ext cx="228498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600" b="1">
                  <a:solidFill>
                    <a:srgbClr val="31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Parque Anália Franco</a:t>
              </a: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28087ED0-53C7-7940-8CE0-EBC8A5F9CEAB}"/>
                </a:ext>
              </a:extLst>
            </p:cNvPr>
            <p:cNvSpPr/>
            <p:nvPr userDrawn="1"/>
          </p:nvSpPr>
          <p:spPr>
            <a:xfrm>
              <a:off x="5540828" y="3117929"/>
              <a:ext cx="340722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00" spc="0">
                  <a:solidFill>
                    <a:srgbClr val="31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Av. Regente Feijó, 1.425 - 2º andar</a:t>
              </a:r>
            </a:p>
            <a:p>
              <a:r>
                <a:rPr lang="pt-BR" sz="1300" spc="0">
                  <a:solidFill>
                    <a:srgbClr val="31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Vila Regente Feijó - Power Center </a:t>
              </a:r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C5DE9326-859E-A84A-A1ED-2E9861290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5146001" y="3175918"/>
              <a:ext cx="376464" cy="376464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7649AD66-4549-C44D-964A-2B0906A52A60}"/>
              </a:ext>
            </a:extLst>
          </p:cNvPr>
          <p:cNvGrpSpPr/>
          <p:nvPr userDrawn="1"/>
        </p:nvGrpSpPr>
        <p:grpSpPr>
          <a:xfrm>
            <a:off x="5183368" y="4157842"/>
            <a:ext cx="3929743" cy="773041"/>
            <a:chOff x="5061857" y="3763823"/>
            <a:chExt cx="3929743" cy="773041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B68013B7-B3F9-2F4C-9566-CD6635F3475E}"/>
                </a:ext>
              </a:extLst>
            </p:cNvPr>
            <p:cNvSpPr/>
            <p:nvPr userDrawn="1"/>
          </p:nvSpPr>
          <p:spPr>
            <a:xfrm>
              <a:off x="5061857" y="3763823"/>
              <a:ext cx="19287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600" b="1">
                  <a:solidFill>
                    <a:srgbClr val="31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Parque Ibirapuera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63F43C50-DB7C-9D49-B2D7-5E25412F03EB}"/>
                </a:ext>
              </a:extLst>
            </p:cNvPr>
            <p:cNvSpPr/>
            <p:nvPr userDrawn="1"/>
          </p:nvSpPr>
          <p:spPr>
            <a:xfrm>
              <a:off x="5540828" y="4044421"/>
              <a:ext cx="345077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00">
                  <a:solidFill>
                    <a:srgbClr val="31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Av. República do Líbano, 315 e 275</a:t>
              </a:r>
            </a:p>
            <a:p>
              <a:r>
                <a:rPr lang="pt-BR" sz="1300">
                  <a:solidFill>
                    <a:srgbClr val="31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Vila Mariana</a:t>
              </a:r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DEFA3759-EB03-A14B-B7ED-1DD9C63AFE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5146001" y="4102410"/>
              <a:ext cx="376464" cy="376464"/>
            </a:xfrm>
            <a:prstGeom prst="rect">
              <a:avLst/>
            </a:prstGeom>
          </p:spPr>
        </p:pic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8A07F168-6BF0-EB4C-9881-11D5EFD6C6CF}"/>
              </a:ext>
            </a:extLst>
          </p:cNvPr>
          <p:cNvGrpSpPr/>
          <p:nvPr userDrawn="1"/>
        </p:nvGrpSpPr>
        <p:grpSpPr>
          <a:xfrm>
            <a:off x="5183368" y="5084334"/>
            <a:ext cx="3135086" cy="773041"/>
            <a:chOff x="5061857" y="4690315"/>
            <a:chExt cx="3135086" cy="773041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112FD532-B73B-C24C-B4B4-8B2E8A18D214}"/>
                </a:ext>
              </a:extLst>
            </p:cNvPr>
            <p:cNvSpPr/>
            <p:nvPr userDrawn="1"/>
          </p:nvSpPr>
          <p:spPr>
            <a:xfrm>
              <a:off x="5061857" y="4690315"/>
              <a:ext cx="191590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600" b="1">
                  <a:solidFill>
                    <a:srgbClr val="31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Parque da Cidade</a:t>
              </a: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34F5B8A-2454-3C48-817B-70DAC7BF76F6}"/>
                </a:ext>
              </a:extLst>
            </p:cNvPr>
            <p:cNvSpPr/>
            <p:nvPr userDrawn="1"/>
          </p:nvSpPr>
          <p:spPr>
            <a:xfrm>
              <a:off x="5540828" y="4970913"/>
              <a:ext cx="265611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00">
                  <a:solidFill>
                    <a:srgbClr val="31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Av. Nações Unidas, 14.401</a:t>
              </a:r>
            </a:p>
            <a:p>
              <a:r>
                <a:rPr lang="pt-BR" sz="1300">
                  <a:solidFill>
                    <a:srgbClr val="31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Vila Gertrudes</a:t>
              </a:r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3AAC0009-2F74-9140-8683-9C9EDF9AC8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5146001" y="5028902"/>
              <a:ext cx="376464" cy="376464"/>
            </a:xfrm>
            <a:prstGeom prst="rect">
              <a:avLst/>
            </a:prstGeom>
          </p:spPr>
        </p:pic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16ED6CBF-15D5-F447-A2B4-6A5F4B9AB3DA}"/>
              </a:ext>
            </a:extLst>
          </p:cNvPr>
          <p:cNvGrpSpPr/>
          <p:nvPr userDrawn="1"/>
        </p:nvGrpSpPr>
        <p:grpSpPr>
          <a:xfrm>
            <a:off x="5183368" y="6010826"/>
            <a:ext cx="3222171" cy="783927"/>
            <a:chOff x="5061857" y="5616807"/>
            <a:chExt cx="3222171" cy="783927"/>
          </a:xfrm>
        </p:grpSpPr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367E84B3-287C-BE4C-9793-F6761E6A63AB}"/>
                </a:ext>
              </a:extLst>
            </p:cNvPr>
            <p:cNvSpPr/>
            <p:nvPr userDrawn="1"/>
          </p:nvSpPr>
          <p:spPr>
            <a:xfrm>
              <a:off x="5061857" y="5616807"/>
              <a:ext cx="9813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600" b="1">
                  <a:solidFill>
                    <a:srgbClr val="31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Santana</a:t>
              </a: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A8A8250-2C47-DB42-9C95-DBF386FFC743}"/>
                </a:ext>
              </a:extLst>
            </p:cNvPr>
            <p:cNvSpPr/>
            <p:nvPr userDrawn="1"/>
          </p:nvSpPr>
          <p:spPr>
            <a:xfrm>
              <a:off x="5540828" y="5908291"/>
              <a:ext cx="274320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00">
                  <a:solidFill>
                    <a:srgbClr val="31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Av. Braz Leme, 3.265</a:t>
              </a:r>
            </a:p>
            <a:p>
              <a:r>
                <a:rPr lang="pt-BR" sz="1300">
                  <a:solidFill>
                    <a:srgbClr val="3128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Santana</a:t>
              </a: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94F2C421-8BBD-9246-AFE4-9591AE9F2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5146001" y="5966280"/>
              <a:ext cx="376464" cy="376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48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ás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008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_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AD9A32D-FAE1-FB44-9A58-CE8A0B404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85550" y="336550"/>
            <a:ext cx="520700" cy="6477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6ACF5C7-E896-CB44-8B66-A2019FA3E0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99611" y="6554184"/>
            <a:ext cx="559169" cy="9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94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NDO LOG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49577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66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1" r:id="rId2"/>
    <p:sldLayoutId id="2147483652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vendaspme@qsaude.com.br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53.svg"/><Relationship Id="rId9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10" Type="http://schemas.openxmlformats.org/officeDocument/2006/relationships/image" Target="../media/image17.svg"/><Relationship Id="rId4" Type="http://schemas.openxmlformats.org/officeDocument/2006/relationships/image" Target="../media/image26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11" Type="http://schemas.openxmlformats.org/officeDocument/2006/relationships/image" Target="../media/image26.png"/><Relationship Id="rId5" Type="http://schemas.openxmlformats.org/officeDocument/2006/relationships/image" Target="../media/image29.png"/><Relationship Id="rId10" Type="http://schemas.openxmlformats.org/officeDocument/2006/relationships/image" Target="../media/image17.svg"/><Relationship Id="rId4" Type="http://schemas.openxmlformats.org/officeDocument/2006/relationships/image" Target="../media/image27.emf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1.png"/><Relationship Id="rId3" Type="http://schemas.openxmlformats.org/officeDocument/2006/relationships/image" Target="../media/image14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11" Type="http://schemas.openxmlformats.org/officeDocument/2006/relationships/image" Target="../media/image37.png"/><Relationship Id="rId24" Type="http://schemas.openxmlformats.org/officeDocument/2006/relationships/image" Target="../media/image49.tiff"/><Relationship Id="rId5" Type="http://schemas.openxmlformats.org/officeDocument/2006/relationships/image" Target="../media/image16.png"/><Relationship Id="rId15" Type="http://schemas.openxmlformats.org/officeDocument/2006/relationships/image" Target="../media/image41.png"/><Relationship Id="rId23" Type="http://schemas.openxmlformats.org/officeDocument/2006/relationships/image" Target="../media/image48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15.sv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640FF"/>
            </a:gs>
            <a:gs pos="0">
              <a:srgbClr val="311D6C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Resultado de imagem para Definição postura profissional em enfermagem"/>
          <p:cNvSpPr>
            <a:spLocks noChangeAspect="1" noChangeArrowheads="1"/>
          </p:cNvSpPr>
          <p:nvPr/>
        </p:nvSpPr>
        <p:spPr bwMode="auto">
          <a:xfrm>
            <a:off x="-637310" y="-937350"/>
            <a:ext cx="1149927" cy="11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Segoe UI" panose="020B0502040204020203" pitchFamily="34" charset="0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4798488B-045B-4A3F-B5AB-B91761D74439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7793" y="858963"/>
            <a:ext cx="213808" cy="213808"/>
          </a:xfrm>
          <a:prstGeom prst="rect">
            <a:avLst/>
          </a:prstGeom>
        </p:spPr>
      </p:pic>
      <p:sp>
        <p:nvSpPr>
          <p:cNvPr id="26" name="Subtítulo 2">
            <a:extLst>
              <a:ext uri="{FF2B5EF4-FFF2-40B4-BE49-F238E27FC236}">
                <a16:creationId xmlns:a16="http://schemas.microsoft.com/office/drawing/2014/main" id="{5B224921-67B0-1449-A085-9A4FC37C82B5}"/>
              </a:ext>
            </a:extLst>
          </p:cNvPr>
          <p:cNvSpPr txBox="1">
            <a:spLocks/>
          </p:cNvSpPr>
          <p:nvPr/>
        </p:nvSpPr>
        <p:spPr>
          <a:xfrm>
            <a:off x="512617" y="1516747"/>
            <a:ext cx="6950067" cy="5703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r>
              <a:rPr lang="pt-BR" sz="6000" b="1" dirty="0">
                <a:solidFill>
                  <a:schemeClr val="bg1"/>
                </a:solidFill>
                <a:latin typeface="+mj-lt"/>
                <a:cs typeface="Segoe UI Bold"/>
              </a:rPr>
              <a:t>Treinamento Q</a:t>
            </a:r>
          </a:p>
          <a:p>
            <a:pPr algn="l">
              <a:lnSpc>
                <a:spcPct val="60000"/>
              </a:lnSpc>
            </a:pPr>
            <a:endParaRPr lang="pt-BR" sz="6000" b="1" dirty="0">
              <a:solidFill>
                <a:schemeClr val="bg1"/>
              </a:solidFill>
              <a:latin typeface="+mj-lt"/>
              <a:cs typeface="Segoe UI Bold"/>
            </a:endParaRPr>
          </a:p>
          <a:p>
            <a:pPr algn="l">
              <a:lnSpc>
                <a:spcPct val="60000"/>
              </a:lnSpc>
            </a:pPr>
            <a:r>
              <a:rPr lang="pt-BR" sz="6000" b="1" dirty="0">
                <a:solidFill>
                  <a:schemeClr val="bg1"/>
                </a:solidFill>
                <a:latin typeface="+mj-lt"/>
                <a:cs typeface="Segoe UI Bold"/>
              </a:rPr>
              <a:t>Conceito do  produto</a:t>
            </a:r>
          </a:p>
        </p:txBody>
      </p:sp>
      <p:pic>
        <p:nvPicPr>
          <p:cNvPr id="4" name="Picture 3" descr="qsaude_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7" y="-654673"/>
            <a:ext cx="1478537" cy="40390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5A5FE6C-0ADB-4259-B9C8-1C19EDC010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6433324"/>
            <a:ext cx="781050" cy="1905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097142E-4107-4572-B2E4-1F044661785C}"/>
              </a:ext>
            </a:extLst>
          </p:cNvPr>
          <p:cNvSpPr/>
          <p:nvPr/>
        </p:nvSpPr>
        <p:spPr>
          <a:xfrm rot="16200000">
            <a:off x="11122561" y="5839306"/>
            <a:ext cx="1792705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1100" b="1">
                <a:solidFill>
                  <a:srgbClr val="6456ED"/>
                </a:solidFill>
                <a:latin typeface="Segoe UI regular"/>
                <a:ea typeface="Segoe UI Black" panose="020B0A02040204020203" pitchFamily="34" charset="0"/>
                <a:cs typeface="Segoe UI regular"/>
              </a:rPr>
              <a:t>V2| Março/21</a:t>
            </a:r>
            <a:endParaRPr lang="pt-BR" sz="1100" b="1">
              <a:solidFill>
                <a:srgbClr val="6456ED"/>
              </a:solidFill>
              <a:latin typeface="Segoe UI regular"/>
              <a:cs typeface="Segoe UI regular"/>
            </a:endParaRPr>
          </a:p>
        </p:txBody>
      </p:sp>
      <p:pic>
        <p:nvPicPr>
          <p:cNvPr id="17" name="Picture 3" descr="qsaude_logo_2020_10_branco_todo.png">
            <a:extLst>
              <a:ext uri="{FF2B5EF4-FFF2-40B4-BE49-F238E27FC236}">
                <a16:creationId xmlns:a16="http://schemas.microsoft.com/office/drawing/2014/main" id="{80AD438E-8DAA-4226-953B-697E1609F0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4947542"/>
            <a:ext cx="2116018" cy="59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1861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8DD78614-7520-EC4D-B169-D558AE75DFA1}"/>
              </a:ext>
            </a:extLst>
          </p:cNvPr>
          <p:cNvGraphicFramePr>
            <a:graphicFrameLocks noGrp="1"/>
          </p:cNvGraphicFramePr>
          <p:nvPr/>
        </p:nvGraphicFramePr>
        <p:xfrm>
          <a:off x="821999" y="640587"/>
          <a:ext cx="10548001" cy="55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4526">
                  <a:extLst>
                    <a:ext uri="{9D8B030D-6E8A-4147-A177-3AD203B41FA5}">
                      <a16:colId xmlns:a16="http://schemas.microsoft.com/office/drawing/2014/main" val="1538569175"/>
                    </a:ext>
                  </a:extLst>
                </a:gridCol>
                <a:gridCol w="1131153">
                  <a:extLst>
                    <a:ext uri="{9D8B030D-6E8A-4147-A177-3AD203B41FA5}">
                      <a16:colId xmlns:a16="http://schemas.microsoft.com/office/drawing/2014/main" val="1958109039"/>
                    </a:ext>
                  </a:extLst>
                </a:gridCol>
                <a:gridCol w="1131153">
                  <a:extLst>
                    <a:ext uri="{9D8B030D-6E8A-4147-A177-3AD203B41FA5}">
                      <a16:colId xmlns:a16="http://schemas.microsoft.com/office/drawing/2014/main" val="1934944230"/>
                    </a:ext>
                  </a:extLst>
                </a:gridCol>
                <a:gridCol w="1131153">
                  <a:extLst>
                    <a:ext uri="{9D8B030D-6E8A-4147-A177-3AD203B41FA5}">
                      <a16:colId xmlns:a16="http://schemas.microsoft.com/office/drawing/2014/main" val="746052740"/>
                    </a:ext>
                  </a:extLst>
                </a:gridCol>
                <a:gridCol w="1187710">
                  <a:extLst>
                    <a:ext uri="{9D8B030D-6E8A-4147-A177-3AD203B41FA5}">
                      <a16:colId xmlns:a16="http://schemas.microsoft.com/office/drawing/2014/main" val="4292033797"/>
                    </a:ext>
                  </a:extLst>
                </a:gridCol>
                <a:gridCol w="1131153">
                  <a:extLst>
                    <a:ext uri="{9D8B030D-6E8A-4147-A177-3AD203B41FA5}">
                      <a16:colId xmlns:a16="http://schemas.microsoft.com/office/drawing/2014/main" val="1018187340"/>
                    </a:ext>
                  </a:extLst>
                </a:gridCol>
                <a:gridCol w="1131153">
                  <a:extLst>
                    <a:ext uri="{9D8B030D-6E8A-4147-A177-3AD203B41FA5}">
                      <a16:colId xmlns:a16="http://schemas.microsoft.com/office/drawing/2014/main" val="4252685096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egoe UI Black" panose="020B0A02040204020203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Qfácil</a:t>
                      </a: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Empresarial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Qfácil</a:t>
                      </a: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Plus Empresarial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Qconforto</a:t>
                      </a: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- </a:t>
                      </a:r>
                      <a:b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Empresarial II</a:t>
                      </a:r>
                      <a:endParaRPr lang="pt-BR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Qconforto</a:t>
                      </a: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Plus - </a:t>
                      </a:r>
                      <a:b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Empresarial II</a:t>
                      </a:r>
                      <a:endParaRPr lang="pt-BR" sz="16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Qdemais</a:t>
                      </a: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- </a:t>
                      </a:r>
                      <a:b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Empresarial II</a:t>
                      </a:r>
                      <a:endParaRPr lang="pt-BR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Qtop</a:t>
                      </a: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- </a:t>
                      </a:r>
                      <a:b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Empresarial II</a:t>
                      </a:r>
                      <a:endParaRPr lang="pt-BR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439931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Nº de registro do produto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 kern="1200" dirty="0">
                          <a:solidFill>
                            <a:srgbClr val="311D6C"/>
                          </a:solidFill>
                          <a:latin typeface="Segoe UI regular"/>
                          <a:ea typeface="+mn-ea"/>
                          <a:cs typeface="Segoe UI regular"/>
                        </a:rPr>
                        <a:t>490.310/21-2</a:t>
                      </a: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 kern="1200" dirty="0">
                          <a:solidFill>
                            <a:srgbClr val="311D6C"/>
                          </a:solidFill>
                          <a:latin typeface="Segoe UI regular"/>
                          <a:ea typeface="+mn-ea"/>
                          <a:cs typeface="Segoe UI regular"/>
                        </a:rPr>
                        <a:t>490.311/21-1</a:t>
                      </a: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 kern="1200" dirty="0">
                          <a:solidFill>
                            <a:srgbClr val="311D6C"/>
                          </a:solidFill>
                          <a:latin typeface="Segoe UI regular"/>
                          <a:ea typeface="+mn-ea"/>
                          <a:cs typeface="Segoe UI regular"/>
                        </a:rPr>
                        <a:t>489.198/21-8</a:t>
                      </a: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>
                          <a:solidFill>
                            <a:srgbClr val="311D6C"/>
                          </a:solidFill>
                          <a:latin typeface="Segoe UI regular"/>
                          <a:cs typeface="Segoe UI regular"/>
                        </a:rPr>
                        <a:t>489.196/21-2</a:t>
                      </a:r>
                      <a:endParaRPr lang="pt-BR" sz="1000" u="none"/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>
                          <a:solidFill>
                            <a:srgbClr val="311D6C"/>
                          </a:solidFill>
                          <a:latin typeface="Segoe UI regular"/>
                          <a:cs typeface="Segoe UI regular"/>
                        </a:rPr>
                        <a:t>489.199/21-6</a:t>
                      </a:r>
                      <a:endParaRPr lang="pt-BR" sz="1000" u="none"/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0" u="none">
                          <a:solidFill>
                            <a:srgbClr val="311D6C"/>
                          </a:solidFill>
                          <a:latin typeface="Segoe UI regular"/>
                          <a:cs typeface="Segoe UI regular"/>
                        </a:rPr>
                        <a:t>489.197/21-0</a:t>
                      </a:r>
                      <a:endParaRPr lang="pt-BR" sz="1000" b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715075"/>
                  </a:ext>
                </a:extLst>
              </a:tr>
              <a:tr h="32400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kern="1200" spc="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MÉDICO DE FAMÍLIA</a:t>
                      </a:r>
                    </a:p>
                  </a:txBody>
                  <a:tcPr anchor="ctr">
                    <a:solidFill>
                      <a:srgbClr val="655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egoe UI Black" panose="020B0A02040204020203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655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04292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>
                          <a:solidFill>
                            <a:srgbClr val="321E6E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Clínica Einstein*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1600" b="0" kern="120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1600" b="0" kern="120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0" kern="120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kern="120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kern="120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kern="120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12683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>
                          <a:solidFill>
                            <a:srgbClr val="321E6E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Cia da Consulta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0" kern="120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kern="120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pt-BR" sz="1600" b="0" kern="120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kern="1200">
                        <a:solidFill>
                          <a:srgbClr val="5CDBE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kern="1200">
                        <a:solidFill>
                          <a:srgbClr val="5CDBE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kern="120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20481"/>
                  </a:ext>
                </a:extLst>
              </a:tr>
              <a:tr h="324000">
                <a:tc gridSpan="7">
                  <a:txBody>
                    <a:bodyPr/>
                    <a:lstStyle/>
                    <a:p>
                      <a:pPr algn="l"/>
                      <a:r>
                        <a:rPr lang="pt-BR" sz="1200" b="0" kern="1200" spc="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ESPECIALISTAS</a:t>
                      </a:r>
                      <a:endParaRPr lang="pt-BR" sz="1200" b="0" kern="1200" spc="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655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sz="1400" b="1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655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1084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pt-BR" sz="1200" b="1" kern="1200" dirty="0" err="1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DaVita</a:t>
                      </a:r>
                      <a:endParaRPr lang="pt-BR" sz="1200" b="1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endParaRPr lang="pt-BR" dirty="0"/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endParaRPr lang="pt-BR" dirty="0"/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9459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Hospital Santa Catarina </a:t>
                      </a:r>
                      <a:r>
                        <a:rPr lang="pt-BR" sz="12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(Ambulatório de Pediatria)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0" kern="120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kern="120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endParaRPr lang="pt-BR" dirty="0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endParaRPr lang="pt-BR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30537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err="1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H.Olhos</a:t>
                      </a:r>
                      <a:r>
                        <a:rPr lang="pt-BR" sz="1200" b="1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2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(Ambulatório de Oftalmologia)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0" kern="120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kern="120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endParaRPr lang="pt-BR" dirty="0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endParaRPr lang="pt-BR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40739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H. Alemão Oswaldo Cruz </a:t>
                      </a:r>
                      <a:r>
                        <a:rPr lang="pt-BR" sz="12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(Ambulatório Vergueiro)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0" kern="120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kern="120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endParaRPr lang="pt-BR" dirty="0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endParaRPr lang="pt-BR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443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Clínicas CEMA</a:t>
                      </a:r>
                      <a:r>
                        <a:rPr lang="pt-BR" sz="12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(Otorrinolaringologia e </a:t>
                      </a:r>
                      <a:r>
                        <a:rPr lang="pt-BR" sz="1200" b="0" kern="1200" err="1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oftamologia</a:t>
                      </a:r>
                      <a:endParaRPr lang="pt-BR" sz="1200" b="0" kern="1200">
                        <a:solidFill>
                          <a:srgbClr val="311D6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0" kern="120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kern="120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endParaRPr lang="pt-BR" dirty="0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  <a:endParaRPr lang="pt-BR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34428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H. Alemão Oswaldo Cruz </a:t>
                      </a:r>
                      <a:r>
                        <a:rPr lang="pt-BR" sz="12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(Ambulatório Paulista)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0616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 Avançadas Einstein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5052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H. Israelita Albert Einstein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51426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Cia da Consulta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0" kern="120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kern="120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559934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83BC3267-88B7-874E-BA0A-45DD53D54EE1}"/>
              </a:ext>
            </a:extLst>
          </p:cNvPr>
          <p:cNvSpPr txBox="1"/>
          <p:nvPr/>
        </p:nvSpPr>
        <p:spPr>
          <a:xfrm>
            <a:off x="7581084" y="6185244"/>
            <a:ext cx="3927744" cy="47994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2000">
                <a:solidFill>
                  <a:srgbClr val="FF669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pt-BR" sz="1100" dirty="0">
                <a:solidFill>
                  <a:srgbClr val="311D6C"/>
                </a:solidFill>
                <a:latin typeface="+mj-lt"/>
                <a:cs typeface="Segoe UI regular"/>
              </a:rPr>
              <a:t>*Alto de Pinheiros, Anália Franco, Parque da Cidade, </a:t>
            </a:r>
            <a:br>
              <a:rPr lang="pt-BR" sz="1100" dirty="0">
                <a:solidFill>
                  <a:srgbClr val="311D6C"/>
                </a:solidFill>
                <a:latin typeface="+mj-lt"/>
                <a:cs typeface="Segoe UI regular"/>
              </a:rPr>
            </a:br>
            <a:r>
              <a:rPr lang="pt-BR" sz="1100" dirty="0">
                <a:solidFill>
                  <a:srgbClr val="311D6C"/>
                </a:solidFill>
                <a:latin typeface="+mj-lt"/>
                <a:cs typeface="Segoe UI regular"/>
              </a:rPr>
              <a:t> Parque Ibirapuera e Santana.</a:t>
            </a:r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7151D59A-C65C-6546-A9A3-3F014055880F}"/>
              </a:ext>
            </a:extLst>
          </p:cNvPr>
          <p:cNvSpPr txBox="1">
            <a:spLocks/>
          </p:cNvSpPr>
          <p:nvPr/>
        </p:nvSpPr>
        <p:spPr>
          <a:xfrm>
            <a:off x="834743" y="624926"/>
            <a:ext cx="5235153" cy="4365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b="1">
                <a:solidFill>
                  <a:srgbClr val="311D6C"/>
                </a:solidFill>
                <a:latin typeface="+mj-lt"/>
                <a:cs typeface="Segoe UI" panose="020B0502040204020203" pitchFamily="34" charset="0"/>
              </a:rPr>
              <a:t>Principais prestadores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A0B9B1C0-B723-4C06-905D-A603F813D580}"/>
              </a:ext>
            </a:extLst>
          </p:cNvPr>
          <p:cNvSpPr txBox="1">
            <a:spLocks/>
          </p:cNvSpPr>
          <p:nvPr/>
        </p:nvSpPr>
        <p:spPr>
          <a:xfrm>
            <a:off x="834743" y="951595"/>
            <a:ext cx="3693614" cy="2598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600" dirty="0">
                <a:solidFill>
                  <a:srgbClr val="FF669F"/>
                </a:solidFill>
                <a:latin typeface="+mj-lt"/>
                <a:cs typeface="Segoe UI" panose="020B0502040204020203" pitchFamily="34" charset="0"/>
              </a:rPr>
              <a:t>Consultas eletivas e atendimento ambulatorial</a:t>
            </a:r>
          </a:p>
        </p:txBody>
      </p:sp>
    </p:spTree>
    <p:extLst>
      <p:ext uri="{BB962C8B-B14F-4D97-AF65-F5344CB8AC3E}">
        <p14:creationId xmlns:p14="http://schemas.microsoft.com/office/powerpoint/2010/main" val="4033785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8DD78614-7520-EC4D-B169-D558AE75D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138286"/>
              </p:ext>
            </p:extLst>
          </p:nvPr>
        </p:nvGraphicFramePr>
        <p:xfrm>
          <a:off x="821998" y="162221"/>
          <a:ext cx="10548003" cy="6634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760">
                  <a:extLst>
                    <a:ext uri="{9D8B030D-6E8A-4147-A177-3AD203B41FA5}">
                      <a16:colId xmlns:a16="http://schemas.microsoft.com/office/drawing/2014/main" val="1538569175"/>
                    </a:ext>
                  </a:extLst>
                </a:gridCol>
                <a:gridCol w="1063423">
                  <a:extLst>
                    <a:ext uri="{9D8B030D-6E8A-4147-A177-3AD203B41FA5}">
                      <a16:colId xmlns:a16="http://schemas.microsoft.com/office/drawing/2014/main" val="1408206081"/>
                    </a:ext>
                  </a:extLst>
                </a:gridCol>
                <a:gridCol w="1063423">
                  <a:extLst>
                    <a:ext uri="{9D8B030D-6E8A-4147-A177-3AD203B41FA5}">
                      <a16:colId xmlns:a16="http://schemas.microsoft.com/office/drawing/2014/main" val="739300085"/>
                    </a:ext>
                  </a:extLst>
                </a:gridCol>
                <a:gridCol w="1063423">
                  <a:extLst>
                    <a:ext uri="{9D8B030D-6E8A-4147-A177-3AD203B41FA5}">
                      <a16:colId xmlns:a16="http://schemas.microsoft.com/office/drawing/2014/main" val="438171108"/>
                    </a:ext>
                  </a:extLst>
                </a:gridCol>
                <a:gridCol w="1207128">
                  <a:extLst>
                    <a:ext uri="{9D8B030D-6E8A-4147-A177-3AD203B41FA5}">
                      <a16:colId xmlns:a16="http://schemas.microsoft.com/office/drawing/2014/main" val="599768608"/>
                    </a:ext>
                  </a:extLst>
                </a:gridCol>
                <a:gridCol w="1063423">
                  <a:extLst>
                    <a:ext uri="{9D8B030D-6E8A-4147-A177-3AD203B41FA5}">
                      <a16:colId xmlns:a16="http://schemas.microsoft.com/office/drawing/2014/main" val="2627216013"/>
                    </a:ext>
                  </a:extLst>
                </a:gridCol>
                <a:gridCol w="1063423">
                  <a:extLst>
                    <a:ext uri="{9D8B030D-6E8A-4147-A177-3AD203B41FA5}">
                      <a16:colId xmlns:a16="http://schemas.microsoft.com/office/drawing/2014/main" val="166008116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egoe UI Black" panose="020B0A02040204020203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Qfácil</a:t>
                      </a: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Empresarial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Qfácil</a:t>
                      </a: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Plus Empresarial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Qconforto</a:t>
                      </a: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- </a:t>
                      </a:r>
                      <a:b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Empresarial II</a:t>
                      </a:r>
                      <a:endParaRPr lang="pt-BR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Qconforto</a:t>
                      </a: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Plus -</a:t>
                      </a:r>
                      <a:b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Empresarial II</a:t>
                      </a:r>
                      <a:endParaRPr lang="pt-BR" sz="16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Qdemais</a:t>
                      </a: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- </a:t>
                      </a:r>
                      <a:b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Empresarial II</a:t>
                      </a:r>
                      <a:endParaRPr lang="pt-BR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Qtop</a:t>
                      </a: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- </a:t>
                      </a:r>
                      <a:b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Empresarial II</a:t>
                      </a:r>
                      <a:endParaRPr lang="pt-BR" sz="1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439931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Nº de registro do produto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 kern="1200" dirty="0">
                          <a:solidFill>
                            <a:srgbClr val="311D6C"/>
                          </a:solidFill>
                          <a:latin typeface="Segoe UI regular"/>
                          <a:ea typeface="+mn-ea"/>
                          <a:cs typeface="Segoe UI regular"/>
                        </a:rPr>
                        <a:t>490.310/21-2</a:t>
                      </a: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 kern="1200" dirty="0">
                          <a:solidFill>
                            <a:srgbClr val="311D6C"/>
                          </a:solidFill>
                          <a:latin typeface="Segoe UI regular"/>
                          <a:ea typeface="+mn-ea"/>
                          <a:cs typeface="Segoe UI regular"/>
                        </a:rPr>
                        <a:t>490.311/21-1</a:t>
                      </a: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 kern="1200" dirty="0">
                          <a:solidFill>
                            <a:srgbClr val="311D6C"/>
                          </a:solidFill>
                          <a:latin typeface="Segoe UI regular"/>
                          <a:ea typeface="+mn-ea"/>
                          <a:cs typeface="Segoe UI regular"/>
                        </a:rPr>
                        <a:t>489.198/21-8</a:t>
                      </a: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>
                          <a:solidFill>
                            <a:srgbClr val="311D6C"/>
                          </a:solidFill>
                          <a:latin typeface="Segoe UI regular"/>
                          <a:cs typeface="Segoe UI regular"/>
                        </a:rPr>
                        <a:t>489.196/21-2</a:t>
                      </a:r>
                      <a:endParaRPr lang="pt-BR" sz="1000" u="none"/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>
                          <a:solidFill>
                            <a:srgbClr val="311D6C"/>
                          </a:solidFill>
                          <a:latin typeface="Segoe UI regular"/>
                          <a:cs typeface="Segoe UI regular"/>
                        </a:rPr>
                        <a:t>489.199/21-6</a:t>
                      </a:r>
                      <a:endParaRPr lang="pt-BR" sz="1000" u="none"/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0" u="none">
                          <a:solidFill>
                            <a:srgbClr val="311D6C"/>
                          </a:solidFill>
                          <a:latin typeface="Segoe UI regular"/>
                          <a:cs typeface="Segoe UI regular"/>
                        </a:rPr>
                        <a:t>489.197/21-0</a:t>
                      </a:r>
                      <a:endParaRPr lang="pt-BR" sz="1000" b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715075"/>
                  </a:ext>
                </a:extLst>
              </a:tr>
              <a:tr h="324000">
                <a:tc gridSpan="7">
                  <a:txBody>
                    <a:bodyPr/>
                    <a:lstStyle/>
                    <a:p>
                      <a:pPr algn="l"/>
                      <a:r>
                        <a:rPr lang="pt-BR" sz="1200" b="0" kern="1200" spc="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HOSPITAIS</a:t>
                      </a:r>
                      <a:endParaRPr lang="pt-BR" sz="1200" b="0" kern="1200" spc="3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655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>
                        <a:solidFill>
                          <a:srgbClr val="311D6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>
                        <a:solidFill>
                          <a:srgbClr val="311D6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>
                        <a:solidFill>
                          <a:srgbClr val="311D6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108400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H. Alemão Oswaldo Cruz – Vergueiro </a:t>
                      </a:r>
                      <a:r>
                        <a:rPr lang="pt-BR" sz="11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(PS e internação - adulto)</a:t>
                      </a: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945911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Hospital Santa Catarina </a:t>
                      </a:r>
                      <a:r>
                        <a:rPr lang="pt-BR" sz="11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(PS e internação – infantil)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305375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H. e Maternidade Santa Maria </a:t>
                      </a:r>
                      <a:r>
                        <a:rPr lang="pt-BR" sz="11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(PS e internação – ginecologia e obstetrícia)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407399"/>
                  </a:ext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H. Santa Marcelina Unidade Itaquera </a:t>
                      </a:r>
                      <a:r>
                        <a:rPr lang="pt-BR" sz="11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(PS – adulto e infantil)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443009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Hospital Nipo-Brasileiro </a:t>
                      </a:r>
                      <a:r>
                        <a:rPr lang="pt-BR" sz="11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(PS – adulto e infantil)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3393334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Incor </a:t>
                      </a:r>
                      <a:r>
                        <a:rPr lang="pt-BR" sz="11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(PS e internação – cardiologia)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256126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H. Olhos </a:t>
                      </a:r>
                      <a:r>
                        <a:rPr lang="pt-BR" sz="11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(PS e internação – oftalmologia)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505204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</a:t>
                      </a:r>
                      <a:r>
                        <a:rPr lang="pt-BR" sz="1100" b="1" err="1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Neomater</a:t>
                      </a:r>
                      <a:r>
                        <a:rPr lang="pt-BR" sz="1100" b="1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1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(PS – a partir de 14 anos)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157660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CEMA </a:t>
                      </a:r>
                      <a:r>
                        <a:rPr lang="pt-BR" sz="11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(PS e internação – otorrinolaringologia e </a:t>
                      </a:r>
                      <a:r>
                        <a:rPr lang="pt-BR" sz="1100" b="0" kern="1200" err="1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oftamologia</a:t>
                      </a:r>
                      <a:r>
                        <a:rPr lang="pt-BR" sz="11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2344649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H. Alemão Oswaldo Cruz – Paulista</a:t>
                      </a:r>
                      <a:r>
                        <a:rPr lang="pt-BR" sz="11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(PS e internação – adulto)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9514263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kern="1200" err="1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Hcor</a:t>
                      </a:r>
                      <a:r>
                        <a:rPr lang="pt-BR" sz="1100" b="1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1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(PS e internação – cardiologia)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5397859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 </a:t>
                      </a:r>
                      <a:r>
                        <a:rPr lang="pt-BR" sz="1100" b="1" kern="1200" err="1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Matre</a:t>
                      </a:r>
                      <a:r>
                        <a:rPr lang="pt-BR" sz="1100" b="1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Paulista </a:t>
                      </a:r>
                      <a:r>
                        <a:rPr lang="pt-BR" sz="11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(PS e internação – ginecologia e obstetrícia)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1781208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H. e Maternidade Santa Joana </a:t>
                      </a:r>
                      <a:r>
                        <a:rPr lang="pt-BR" sz="11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(PS e internação – ginecologia e obstetrícia)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473121"/>
                  </a:ext>
                </a:extLst>
              </a:tr>
              <a:tr h="3510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dirty="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H. Israelita Albert Einstein</a:t>
                      </a:r>
                      <a:r>
                        <a:rPr lang="pt-BR" sz="1100" b="0" kern="1200" dirty="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(PS e internação – adulo e infantil)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CDBE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8255596"/>
                  </a:ext>
                </a:extLst>
              </a:tr>
            </a:tbl>
          </a:graphicData>
        </a:graphic>
      </p:graphicFrame>
      <p:sp>
        <p:nvSpPr>
          <p:cNvPr id="2" name="Subtítulo 2">
            <a:extLst>
              <a:ext uri="{FF2B5EF4-FFF2-40B4-BE49-F238E27FC236}">
                <a16:creationId xmlns:a16="http://schemas.microsoft.com/office/drawing/2014/main" id="{7151D59A-C65C-6546-A9A3-3F014055880F}"/>
              </a:ext>
            </a:extLst>
          </p:cNvPr>
          <p:cNvSpPr txBox="1">
            <a:spLocks/>
          </p:cNvSpPr>
          <p:nvPr/>
        </p:nvSpPr>
        <p:spPr>
          <a:xfrm>
            <a:off x="821998" y="162221"/>
            <a:ext cx="5235153" cy="4365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b="1" dirty="0">
                <a:solidFill>
                  <a:srgbClr val="311D6C"/>
                </a:solidFill>
                <a:latin typeface="+mj-lt"/>
                <a:cs typeface="Segoe UI" panose="020B0502040204020203" pitchFamily="34" charset="0"/>
              </a:rPr>
              <a:t>Principais prestadores</a:t>
            </a:r>
            <a:endParaRPr lang="pt-BR" sz="2800" b="1" dirty="0">
              <a:solidFill>
                <a:srgbClr val="311D6C"/>
              </a:solidFill>
              <a:latin typeface="+mj-lt"/>
              <a:ea typeface="Segoe UI Black" panose="020B0A02040204020203" pitchFamily="34" charset="0"/>
              <a:cs typeface="Segoe UI Black"/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11540787-4CFB-40E6-885F-E8E4168CFDF2}"/>
              </a:ext>
            </a:extLst>
          </p:cNvPr>
          <p:cNvSpPr txBox="1">
            <a:spLocks/>
          </p:cNvSpPr>
          <p:nvPr/>
        </p:nvSpPr>
        <p:spPr>
          <a:xfrm>
            <a:off x="821998" y="629570"/>
            <a:ext cx="3693614" cy="2598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800" dirty="0">
                <a:solidFill>
                  <a:srgbClr val="FF669F"/>
                </a:solidFill>
                <a:latin typeface="+mj-lt"/>
                <a:cs typeface="Segoe UI" panose="020B0502040204020203" pitchFamily="34" charset="0"/>
              </a:rPr>
              <a:t>PS e Internação</a:t>
            </a:r>
          </a:p>
        </p:txBody>
      </p:sp>
    </p:spTree>
    <p:extLst>
      <p:ext uri="{BB962C8B-B14F-4D97-AF65-F5344CB8AC3E}">
        <p14:creationId xmlns:p14="http://schemas.microsoft.com/office/powerpoint/2010/main" val="3312775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>
            <a:extLst>
              <a:ext uri="{FF2B5EF4-FFF2-40B4-BE49-F238E27FC236}">
                <a16:creationId xmlns:a16="http://schemas.microsoft.com/office/drawing/2014/main" id="{7151D59A-C65C-6546-A9A3-3F014055880F}"/>
              </a:ext>
            </a:extLst>
          </p:cNvPr>
          <p:cNvSpPr txBox="1">
            <a:spLocks/>
          </p:cNvSpPr>
          <p:nvPr/>
        </p:nvSpPr>
        <p:spPr>
          <a:xfrm>
            <a:off x="637793" y="610857"/>
            <a:ext cx="5235153" cy="4365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>
                <a:solidFill>
                  <a:srgbClr val="311D6C"/>
                </a:solidFill>
                <a:latin typeface="+mj-lt"/>
                <a:cs typeface="Segoe UI" panose="020B0502040204020203" pitchFamily="34" charset="0"/>
              </a:rPr>
              <a:t>Principais prestadores</a:t>
            </a:r>
            <a:endParaRPr lang="pt-BR" sz="3200" b="1">
              <a:solidFill>
                <a:srgbClr val="311D6C"/>
              </a:solidFill>
              <a:latin typeface="+mj-lt"/>
              <a:ea typeface="Segoe UI Black" panose="020B0A02040204020203" pitchFamily="34" charset="0"/>
              <a:cs typeface="Segoe UI Black"/>
            </a:endParaRPr>
          </a:p>
        </p:txBody>
      </p:sp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8DD78614-7520-EC4D-B169-D558AE75DFA1}"/>
              </a:ext>
            </a:extLst>
          </p:cNvPr>
          <p:cNvGraphicFramePr>
            <a:graphicFrameLocks noGrp="1"/>
          </p:cNvGraphicFramePr>
          <p:nvPr/>
        </p:nvGraphicFramePr>
        <p:xfrm>
          <a:off x="658812" y="2171200"/>
          <a:ext cx="10550525" cy="307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707">
                  <a:extLst>
                    <a:ext uri="{9D8B030D-6E8A-4147-A177-3AD203B41FA5}">
                      <a16:colId xmlns:a16="http://schemas.microsoft.com/office/drawing/2014/main" val="1538569175"/>
                    </a:ext>
                  </a:extLst>
                </a:gridCol>
                <a:gridCol w="1263803">
                  <a:extLst>
                    <a:ext uri="{9D8B030D-6E8A-4147-A177-3AD203B41FA5}">
                      <a16:colId xmlns:a16="http://schemas.microsoft.com/office/drawing/2014/main" val="577065073"/>
                    </a:ext>
                  </a:extLst>
                </a:gridCol>
                <a:gridCol w="1263803">
                  <a:extLst>
                    <a:ext uri="{9D8B030D-6E8A-4147-A177-3AD203B41FA5}">
                      <a16:colId xmlns:a16="http://schemas.microsoft.com/office/drawing/2014/main" val="3305970138"/>
                    </a:ext>
                  </a:extLst>
                </a:gridCol>
                <a:gridCol w="1263803">
                  <a:extLst>
                    <a:ext uri="{9D8B030D-6E8A-4147-A177-3AD203B41FA5}">
                      <a16:colId xmlns:a16="http://schemas.microsoft.com/office/drawing/2014/main" val="438171108"/>
                    </a:ext>
                  </a:extLst>
                </a:gridCol>
                <a:gridCol w="1263803">
                  <a:extLst>
                    <a:ext uri="{9D8B030D-6E8A-4147-A177-3AD203B41FA5}">
                      <a16:colId xmlns:a16="http://schemas.microsoft.com/office/drawing/2014/main" val="599768608"/>
                    </a:ext>
                  </a:extLst>
                </a:gridCol>
                <a:gridCol w="1263803">
                  <a:extLst>
                    <a:ext uri="{9D8B030D-6E8A-4147-A177-3AD203B41FA5}">
                      <a16:colId xmlns:a16="http://schemas.microsoft.com/office/drawing/2014/main" val="2627216013"/>
                    </a:ext>
                  </a:extLst>
                </a:gridCol>
                <a:gridCol w="1263803">
                  <a:extLst>
                    <a:ext uri="{9D8B030D-6E8A-4147-A177-3AD203B41FA5}">
                      <a16:colId xmlns:a16="http://schemas.microsoft.com/office/drawing/2014/main" val="166008116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egoe UI Black" panose="020B0A02040204020203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Qfácil</a:t>
                      </a: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Empresarial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Qfácil</a:t>
                      </a: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Plus Empresarial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Qconforto</a:t>
                      </a: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- </a:t>
                      </a:r>
                      <a:b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Empresarial II</a:t>
                      </a:r>
                      <a:endParaRPr lang="pt-BR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Qconforto</a:t>
                      </a: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Plus - </a:t>
                      </a:r>
                      <a:b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Empresarial II</a:t>
                      </a:r>
                      <a:endParaRPr lang="pt-BR" sz="16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Qdemais</a:t>
                      </a: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- </a:t>
                      </a:r>
                      <a:b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Empresarial II</a:t>
                      </a:r>
                      <a:endParaRPr lang="pt-BR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Qtop</a:t>
                      </a: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- </a:t>
                      </a:r>
                      <a:b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Empresarial II</a:t>
                      </a:r>
                      <a:endParaRPr lang="pt-BR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439931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Nº de registro do produto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 kern="1200" dirty="0">
                          <a:solidFill>
                            <a:srgbClr val="311D6C"/>
                          </a:solidFill>
                          <a:latin typeface="Segoe UI regular"/>
                          <a:ea typeface="+mn-ea"/>
                          <a:cs typeface="Segoe UI regular"/>
                        </a:rPr>
                        <a:t>490.310/21-2</a:t>
                      </a: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 kern="1200" dirty="0">
                          <a:solidFill>
                            <a:srgbClr val="311D6C"/>
                          </a:solidFill>
                          <a:latin typeface="Segoe UI regular"/>
                          <a:ea typeface="+mn-ea"/>
                          <a:cs typeface="Segoe UI regular"/>
                        </a:rPr>
                        <a:t>490.311/21-1</a:t>
                      </a: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 kern="1200" dirty="0">
                          <a:solidFill>
                            <a:srgbClr val="311D6C"/>
                          </a:solidFill>
                          <a:latin typeface="Segoe UI regular"/>
                          <a:ea typeface="+mn-ea"/>
                          <a:cs typeface="Segoe UI regular"/>
                        </a:rPr>
                        <a:t>489.198/21-8</a:t>
                      </a: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>
                          <a:solidFill>
                            <a:srgbClr val="311D6C"/>
                          </a:solidFill>
                          <a:latin typeface="Segoe UI regular"/>
                          <a:cs typeface="Segoe UI regular"/>
                        </a:rPr>
                        <a:t>489.196/21-2</a:t>
                      </a:r>
                      <a:endParaRPr lang="pt-BR" sz="1000" u="none"/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>
                          <a:solidFill>
                            <a:srgbClr val="311D6C"/>
                          </a:solidFill>
                          <a:latin typeface="Segoe UI regular"/>
                          <a:cs typeface="Segoe UI regular"/>
                        </a:rPr>
                        <a:t>489.199/21-6</a:t>
                      </a:r>
                      <a:endParaRPr lang="pt-BR" sz="1000" u="none"/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0" u="none">
                          <a:solidFill>
                            <a:srgbClr val="311D6C"/>
                          </a:solidFill>
                          <a:latin typeface="Segoe UI regular"/>
                          <a:cs typeface="Segoe UI regular"/>
                        </a:rPr>
                        <a:t>489.197/21-0</a:t>
                      </a:r>
                      <a:endParaRPr lang="pt-BR" sz="1000" b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715075"/>
                  </a:ext>
                </a:extLst>
              </a:tr>
              <a:tr h="324000">
                <a:tc gridSpan="7">
                  <a:txBody>
                    <a:bodyPr/>
                    <a:lstStyle/>
                    <a:p>
                      <a:pPr algn="l"/>
                      <a:r>
                        <a:rPr lang="pt-BR" sz="1200" b="0" kern="1200" spc="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LABORATÓRIOS</a:t>
                      </a:r>
                      <a:endParaRPr lang="pt-BR" sz="1200" b="0" spc="300" dirty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655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>
                        <a:solidFill>
                          <a:srgbClr val="311D6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>
                        <a:solidFill>
                          <a:srgbClr val="311D6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>
                        <a:solidFill>
                          <a:srgbClr val="311D6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1084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pt-BR" sz="1200" b="1" kern="1200">
                          <a:solidFill>
                            <a:srgbClr val="321E6E"/>
                          </a:solidFill>
                          <a:latin typeface="+mn-lt"/>
                          <a:ea typeface="+mn-ea"/>
                          <a:cs typeface="Segoe UI regular"/>
                        </a:rPr>
                        <a:t>Delboni</a:t>
                      </a:r>
                      <a:endParaRPr lang="pt-BR" sz="1200" b="1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 b="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 b="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600" b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94591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pt-BR" sz="1200" b="1" kern="1200" err="1">
                          <a:solidFill>
                            <a:srgbClr val="321E6E"/>
                          </a:solidFill>
                          <a:latin typeface="+mn-lt"/>
                          <a:ea typeface="+mn-ea"/>
                          <a:cs typeface="Segoe UI regular"/>
                        </a:rPr>
                        <a:t>SalomãoZoppi</a:t>
                      </a:r>
                      <a:endParaRPr lang="pt-BR" sz="1200" b="1" kern="1200">
                        <a:solidFill>
                          <a:srgbClr val="321E6E"/>
                        </a:solidFill>
                        <a:latin typeface="+mn-lt"/>
                        <a:ea typeface="+mn-ea"/>
                        <a:cs typeface="Segoe UI regular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30537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>
                          <a:solidFill>
                            <a:srgbClr val="321E6E"/>
                          </a:solidFill>
                          <a:latin typeface="+mn-lt"/>
                          <a:ea typeface="+mn-ea"/>
                          <a:cs typeface="Segoe UI regular"/>
                        </a:rPr>
                        <a:t>Lavoisier</a:t>
                      </a:r>
                      <a:endParaRPr lang="pt-BR" sz="1200" b="1" kern="1200">
                        <a:solidFill>
                          <a:srgbClr val="311D6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40739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pt-BR" sz="1200" b="1" kern="1200" dirty="0">
                          <a:solidFill>
                            <a:srgbClr val="321E6E"/>
                          </a:solidFill>
                          <a:latin typeface="+mn-lt"/>
                          <a:ea typeface="+mn-ea"/>
                          <a:cs typeface="Segoe UI regular"/>
                        </a:rPr>
                        <a:t>Unidades Einstein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443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pt-BR" sz="1200" b="1" kern="1200" dirty="0">
                          <a:solidFill>
                            <a:srgbClr val="321E6E"/>
                          </a:solidFill>
                          <a:latin typeface="+mn-lt"/>
                          <a:ea typeface="+mn-ea"/>
                          <a:cs typeface="Segoe UI regular"/>
                        </a:rPr>
                        <a:t>Cia da Consulta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rgbClr val="5CDBE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dirty="0">
                        <a:solidFill>
                          <a:srgbClr val="5CDBE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1378600"/>
                  </a:ext>
                </a:extLst>
              </a:tr>
            </a:tbl>
          </a:graphicData>
        </a:graphic>
      </p:graphicFrame>
      <p:sp>
        <p:nvSpPr>
          <p:cNvPr id="8" name="Subtítulo 2">
            <a:extLst>
              <a:ext uri="{FF2B5EF4-FFF2-40B4-BE49-F238E27FC236}">
                <a16:creationId xmlns:a16="http://schemas.microsoft.com/office/drawing/2014/main" id="{A9F12289-EF24-4421-997F-4118F47C4E41}"/>
              </a:ext>
            </a:extLst>
          </p:cNvPr>
          <p:cNvSpPr txBox="1">
            <a:spLocks/>
          </p:cNvSpPr>
          <p:nvPr/>
        </p:nvSpPr>
        <p:spPr>
          <a:xfrm>
            <a:off x="637793" y="1078206"/>
            <a:ext cx="3693614" cy="25981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>
                <a:solidFill>
                  <a:srgbClr val="FF669F"/>
                </a:solidFill>
                <a:latin typeface="+mj-lt"/>
                <a:cs typeface="Segoe UI" panose="020B0502040204020203" pitchFamily="34" charset="0"/>
              </a:rPr>
              <a:t>Laboratórios</a:t>
            </a:r>
          </a:p>
        </p:txBody>
      </p:sp>
    </p:spTree>
    <p:extLst>
      <p:ext uri="{BB962C8B-B14F-4D97-AF65-F5344CB8AC3E}">
        <p14:creationId xmlns:p14="http://schemas.microsoft.com/office/powerpoint/2010/main" val="1142748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E5680338-4478-8D49-A90D-F0368A83B903}"/>
              </a:ext>
            </a:extLst>
          </p:cNvPr>
          <p:cNvSpPr txBox="1">
            <a:spLocks/>
          </p:cNvSpPr>
          <p:nvPr/>
        </p:nvSpPr>
        <p:spPr>
          <a:xfrm>
            <a:off x="560340" y="1592263"/>
            <a:ext cx="4210443" cy="3158783"/>
          </a:xfrm>
          <a:prstGeom prst="rect">
            <a:avLst/>
          </a:prstGeom>
        </p:spPr>
        <p:txBody>
          <a:bodyPr vert="horz" lIns="91440" tIns="0" rIns="91440" bIns="1440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1800">
                <a:solidFill>
                  <a:srgbClr val="6E55EE"/>
                </a:solidFill>
                <a:latin typeface="Arial"/>
                <a:cs typeface="Arial"/>
              </a:rPr>
              <a:t>Na Qsaúde, os clientes estão no centro do cuidado, e nosso foco é oferecer diferenciais que os mantenham acolhidos em toda a sua jornada. </a:t>
            </a:r>
            <a:br>
              <a:rPr lang="pt-BR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>
                <a:solidFill>
                  <a:srgbClr val="6E55EE"/>
                </a:solidFill>
                <a:latin typeface="Arial"/>
                <a:cs typeface="Arial"/>
              </a:rPr>
              <a:t>Os </a:t>
            </a:r>
            <a:r>
              <a:rPr lang="pt-BR" sz="1800" b="1">
                <a:solidFill>
                  <a:srgbClr val="6E55EE"/>
                </a:solidFill>
                <a:latin typeface="Arial"/>
                <a:cs typeface="Arial"/>
              </a:rPr>
              <a:t>concierges</a:t>
            </a:r>
            <a:r>
              <a:rPr lang="pt-BR" sz="1800">
                <a:solidFill>
                  <a:srgbClr val="6E55EE"/>
                </a:solidFill>
                <a:latin typeface="Arial"/>
                <a:cs typeface="Arial"/>
              </a:rPr>
              <a:t> foram feitos para trazer conforto e acolhimento aos clientes.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t-BR" sz="1800">
              <a:solidFill>
                <a:srgbClr val="6E55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32496D64-5760-9443-A377-625C18C09A62}"/>
              </a:ext>
            </a:extLst>
          </p:cNvPr>
          <p:cNvSpPr txBox="1">
            <a:spLocks/>
          </p:cNvSpPr>
          <p:nvPr/>
        </p:nvSpPr>
        <p:spPr>
          <a:xfrm>
            <a:off x="658813" y="598210"/>
            <a:ext cx="10148305" cy="4365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>
                <a:solidFill>
                  <a:srgbClr val="311D6C"/>
                </a:solidFill>
                <a:latin typeface="+mj-lt"/>
                <a:cs typeface="Segoe UI" panose="020B0502040204020203" pitchFamily="34" charset="0"/>
              </a:rPr>
              <a:t>Concierges</a:t>
            </a:r>
            <a:br>
              <a:rPr lang="pt-BR" sz="3200" b="1">
                <a:solidFill>
                  <a:srgbClr val="311D6C"/>
                </a:solidFill>
                <a:latin typeface="+mj-lt"/>
                <a:cs typeface="Segoe UI" panose="020B0502040204020203" pitchFamily="34" charset="0"/>
              </a:rPr>
            </a:br>
            <a:r>
              <a:rPr lang="pt-BR" sz="2000" b="1">
                <a:solidFill>
                  <a:srgbClr val="311D6C"/>
                </a:solidFill>
                <a:latin typeface="+mj-lt"/>
                <a:cs typeface="Segoe UI" panose="020B0502040204020203" pitchFamily="34" charset="0"/>
              </a:rPr>
              <a:t>Hospitais Albert Einstein e Oswaldo Cruz Unidade Vergueiro</a:t>
            </a:r>
            <a:endParaRPr lang="pt-BR" sz="3200">
              <a:solidFill>
                <a:srgbClr val="311D6C"/>
              </a:solidFill>
              <a:latin typeface="+mj-lt"/>
              <a:ea typeface="Segoe UI Black" panose="020B0A02040204020203" pitchFamily="34" charset="0"/>
              <a:cs typeface="Segoe UI Black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4CB8E48-2E18-BE42-B591-A21A2665B242}"/>
              </a:ext>
            </a:extLst>
          </p:cNvPr>
          <p:cNvSpPr/>
          <p:nvPr/>
        </p:nvSpPr>
        <p:spPr>
          <a:xfrm>
            <a:off x="593938" y="4438935"/>
            <a:ext cx="4163592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600" b="1">
                <a:solidFill>
                  <a:srgbClr val="311D6C"/>
                </a:solidFill>
              </a:rPr>
              <a:t>Horário de atendimento </a:t>
            </a:r>
          </a:p>
          <a:p>
            <a:r>
              <a:rPr lang="pt-BR" sz="1600">
                <a:solidFill>
                  <a:srgbClr val="311D6C"/>
                </a:solidFill>
              </a:rPr>
              <a:t>De segunda a sexta-feira, das 7h às 16h </a:t>
            </a:r>
            <a:r>
              <a:rPr lang="pt-BR" sz="1600" i="1">
                <a:solidFill>
                  <a:srgbClr val="311D6C"/>
                </a:solidFill>
              </a:rPr>
              <a:t>(exceto sábados, domingos e feriados)</a:t>
            </a:r>
          </a:p>
          <a:p>
            <a:endParaRPr lang="pt-BR" sz="1600">
              <a:solidFill>
                <a:srgbClr val="311D6C"/>
              </a:solidFill>
            </a:endParaRPr>
          </a:p>
          <a:p>
            <a:r>
              <a:rPr lang="pt-BR" sz="1600">
                <a:solidFill>
                  <a:srgbClr val="311D6C"/>
                </a:solidFill>
              </a:rPr>
              <a:t>Após esse horário, entrar em contato </a:t>
            </a:r>
            <a:br>
              <a:rPr lang="pt-BR" sz="1600">
                <a:solidFill>
                  <a:srgbClr val="311D6C"/>
                </a:solidFill>
              </a:rPr>
            </a:br>
            <a:r>
              <a:rPr lang="pt-BR" sz="1600">
                <a:solidFill>
                  <a:srgbClr val="311D6C"/>
                </a:solidFill>
              </a:rPr>
              <a:t>pela Central de Atendimento 24h, pelo telefone e WhatsApp (11) 3003-9151</a:t>
            </a:r>
            <a:endParaRPr lang="pt-BR" sz="1600">
              <a:solidFill>
                <a:srgbClr val="311D6C"/>
              </a:solidFill>
              <a:cs typeface="Arial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09EE859-9526-7941-8A01-6A71ADE96C89}"/>
              </a:ext>
            </a:extLst>
          </p:cNvPr>
          <p:cNvSpPr/>
          <p:nvPr/>
        </p:nvSpPr>
        <p:spPr>
          <a:xfrm>
            <a:off x="5987981" y="1539255"/>
            <a:ext cx="5221357" cy="2056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>
                <a:solidFill>
                  <a:srgbClr val="6E55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equipe do </a:t>
            </a:r>
            <a:r>
              <a:rPr lang="pt-BR" err="1">
                <a:solidFill>
                  <a:srgbClr val="6E55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concierge</a:t>
            </a:r>
            <a:r>
              <a:rPr lang="pt-BR">
                <a:solidFill>
                  <a:srgbClr val="6E55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a responsável por tirar possíveis dúvidas sobre agendamento de consultas e exames, orientar sobre os planos disponíveis na operadora e recepcionar clientes. Em casos de internação, os profissionais fazem visitas diárias para verificar o atendimento.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FF37E8A-6880-394C-9C22-6B4DCACFDE83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4100" y="5359840"/>
            <a:ext cx="769498" cy="76949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4BC6F5B3-D1E4-8444-B62E-4CE8E0F05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1358" y="5304745"/>
            <a:ext cx="403384" cy="403384"/>
          </a:xfrm>
          <a:prstGeom prst="rect">
            <a:avLst/>
          </a:prstGeom>
        </p:spPr>
      </p:pic>
      <p:pic>
        <p:nvPicPr>
          <p:cNvPr id="12" name="Gráfico 17">
            <a:extLst>
              <a:ext uri="{FF2B5EF4-FFF2-40B4-BE49-F238E27FC236}">
                <a16:creationId xmlns:a16="http://schemas.microsoft.com/office/drawing/2014/main" id="{2EF5EC76-63AF-B547-A224-F5BDAC07AC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9338" y="4474495"/>
            <a:ext cx="238472" cy="2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69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C342DDE-F751-3945-A167-4BF46DF14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6494"/>
            <a:ext cx="7377192" cy="5532894"/>
          </a:xfrm>
          <a:prstGeom prst="rect">
            <a:avLst/>
          </a:prstGeom>
        </p:spPr>
      </p:pic>
      <p:graphicFrame>
        <p:nvGraphicFramePr>
          <p:cNvPr id="9" name="Tabela 9">
            <a:extLst>
              <a:ext uri="{FF2B5EF4-FFF2-40B4-BE49-F238E27FC236}">
                <a16:creationId xmlns:a16="http://schemas.microsoft.com/office/drawing/2014/main" id="{D06F0E56-3B81-7441-ADDE-2B848DFD3FB5}"/>
              </a:ext>
            </a:extLst>
          </p:cNvPr>
          <p:cNvGraphicFramePr>
            <a:graphicFrameLocks noGrp="1"/>
          </p:cNvGraphicFramePr>
          <p:nvPr/>
        </p:nvGraphicFramePr>
        <p:xfrm>
          <a:off x="1" y="5870258"/>
          <a:ext cx="351182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1826">
                  <a:extLst>
                    <a:ext uri="{9D8B030D-6E8A-4147-A177-3AD203B41FA5}">
                      <a16:colId xmlns:a16="http://schemas.microsoft.com/office/drawing/2014/main" val="3642575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kern="1200" dirty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Concierge </a:t>
                      </a:r>
                      <a:r>
                        <a:rPr lang="pt-BR" sz="1400" b="1" i="0" kern="1200" dirty="0" err="1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Qsaúde</a:t>
                      </a:r>
                      <a:br>
                        <a:rPr lang="pt-BR" sz="1400" b="0" i="0" kern="1200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pt-BR" sz="1400" b="0" i="0" kern="1200" dirty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Hospital Israelita </a:t>
                      </a:r>
                      <a:r>
                        <a:rPr lang="pt-BR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Segoe UI regular"/>
                        </a:rPr>
                        <a:t>Albert Einstein</a:t>
                      </a:r>
                      <a:endParaRPr lang="pt-BR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7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385071"/>
                  </a:ext>
                </a:extLst>
              </a:tr>
            </a:tbl>
          </a:graphicData>
        </a:graphic>
      </p:graphicFrame>
      <p:pic>
        <p:nvPicPr>
          <p:cNvPr id="11" name="Imagem 10">
            <a:extLst>
              <a:ext uri="{FF2B5EF4-FFF2-40B4-BE49-F238E27FC236}">
                <a16:creationId xmlns:a16="http://schemas.microsoft.com/office/drawing/2014/main" id="{D1209CD1-7F10-664A-8C6B-7B610AB2B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1064" y="385763"/>
            <a:ext cx="3217333" cy="2413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D0B6271-DBEC-134C-8600-80738CC2F6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7" b="4847"/>
          <a:stretch/>
        </p:blipFill>
        <p:spPr>
          <a:xfrm>
            <a:off x="7737612" y="3141664"/>
            <a:ext cx="3471726" cy="235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19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C342DDE-F751-3945-A167-4BF46DF14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439185" cy="5486399"/>
          </a:xfrm>
          <a:prstGeom prst="rect">
            <a:avLst/>
          </a:prstGeom>
        </p:spPr>
      </p:pic>
      <p:graphicFrame>
        <p:nvGraphicFramePr>
          <p:cNvPr id="9" name="Tabela 9">
            <a:extLst>
              <a:ext uri="{FF2B5EF4-FFF2-40B4-BE49-F238E27FC236}">
                <a16:creationId xmlns:a16="http://schemas.microsoft.com/office/drawing/2014/main" id="{D06F0E56-3B81-7441-ADDE-2B848DFD3FB5}"/>
              </a:ext>
            </a:extLst>
          </p:cNvPr>
          <p:cNvGraphicFramePr>
            <a:graphicFrameLocks noGrp="1"/>
          </p:cNvGraphicFramePr>
          <p:nvPr/>
        </p:nvGraphicFramePr>
        <p:xfrm>
          <a:off x="0" y="5870258"/>
          <a:ext cx="4883085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3085">
                  <a:extLst>
                    <a:ext uri="{9D8B030D-6E8A-4147-A177-3AD203B41FA5}">
                      <a16:colId xmlns:a16="http://schemas.microsoft.com/office/drawing/2014/main" val="3642575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kern="1200" dirty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Concierge </a:t>
                      </a:r>
                      <a:r>
                        <a:rPr lang="pt-BR" sz="1400" b="1" i="0" kern="1200" dirty="0" err="1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Qsaúde</a:t>
                      </a:r>
                      <a:br>
                        <a:rPr lang="pt-BR" sz="1400" b="0" i="0" kern="1200" dirty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lang="pt-BR" sz="1400" b="0" i="0" kern="1200" dirty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Hospital Alemão Oswaldo Cruz - Unidade Vergueiro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L="667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385071"/>
                  </a:ext>
                </a:extLst>
              </a:tr>
            </a:tbl>
          </a:graphicData>
        </a:graphic>
      </p:graphicFrame>
      <p:pic>
        <p:nvPicPr>
          <p:cNvPr id="11" name="Imagem 10">
            <a:extLst>
              <a:ext uri="{FF2B5EF4-FFF2-40B4-BE49-F238E27FC236}">
                <a16:creationId xmlns:a16="http://schemas.microsoft.com/office/drawing/2014/main" id="{D1209CD1-7F10-664A-8C6B-7B610AB2B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23" y="385763"/>
            <a:ext cx="3499215" cy="2413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D0B6271-DBEC-134C-8600-80738CC2F6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9"/>
          <a:stretch/>
        </p:blipFill>
        <p:spPr>
          <a:xfrm>
            <a:off x="7737612" y="3141664"/>
            <a:ext cx="3471726" cy="235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62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051188" y="65473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l"/>
            <a:endParaRPr lang="en-US" sz="8000" b="1">
              <a:solidFill>
                <a:srgbClr val="765CE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296316" y="106947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77500" lnSpcReduction="20000"/>
          </a:bodyPr>
          <a:lstStyle/>
          <a:p>
            <a:pPr algn="l"/>
            <a:endParaRPr lang="en-US" sz="8000" b="1">
              <a:solidFill>
                <a:srgbClr val="765CE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" name="Subtítulo 2">
            <a:extLst>
              <a:ext uri="{FF2B5EF4-FFF2-40B4-BE49-F238E27FC236}">
                <a16:creationId xmlns:a16="http://schemas.microsoft.com/office/drawing/2014/main" id="{EA6C04FF-CA28-4419-806A-F2649A13E152}"/>
              </a:ext>
            </a:extLst>
          </p:cNvPr>
          <p:cNvSpPr txBox="1">
            <a:spLocks/>
          </p:cNvSpPr>
          <p:nvPr/>
        </p:nvSpPr>
        <p:spPr>
          <a:xfrm>
            <a:off x="658813" y="598210"/>
            <a:ext cx="5235153" cy="4365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 dirty="0">
                <a:solidFill>
                  <a:srgbClr val="311D6C"/>
                </a:solidFill>
                <a:latin typeface="+mj-lt"/>
                <a:cs typeface="Segoe UI" panose="020B0502040204020203" pitchFamily="34" charset="0"/>
              </a:rPr>
              <a:t>Categorias de Planos</a:t>
            </a:r>
            <a:endParaRPr lang="pt-BR" sz="3200" b="1" dirty="0">
              <a:solidFill>
                <a:srgbClr val="311D6C"/>
              </a:solidFill>
              <a:latin typeface="+mj-lt"/>
              <a:ea typeface="Segoe UI Black" panose="020B0A02040204020203" pitchFamily="34" charset="0"/>
              <a:cs typeface="Segoe UI Black"/>
            </a:endParaRPr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8AEA1BEA-0D53-4B8D-8EFA-38766C49E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564788"/>
              </p:ext>
            </p:extLst>
          </p:nvPr>
        </p:nvGraphicFramePr>
        <p:xfrm>
          <a:off x="230368" y="1111939"/>
          <a:ext cx="11735220" cy="45441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6460">
                  <a:extLst>
                    <a:ext uri="{9D8B030D-6E8A-4147-A177-3AD203B41FA5}">
                      <a16:colId xmlns:a16="http://schemas.microsoft.com/office/drawing/2014/main" val="2843516200"/>
                    </a:ext>
                  </a:extLst>
                </a:gridCol>
                <a:gridCol w="1676460">
                  <a:extLst>
                    <a:ext uri="{9D8B030D-6E8A-4147-A177-3AD203B41FA5}">
                      <a16:colId xmlns:a16="http://schemas.microsoft.com/office/drawing/2014/main" val="2881548310"/>
                    </a:ext>
                  </a:extLst>
                </a:gridCol>
                <a:gridCol w="1676460">
                  <a:extLst>
                    <a:ext uri="{9D8B030D-6E8A-4147-A177-3AD203B41FA5}">
                      <a16:colId xmlns:a16="http://schemas.microsoft.com/office/drawing/2014/main" val="1564353630"/>
                    </a:ext>
                  </a:extLst>
                </a:gridCol>
                <a:gridCol w="1676460">
                  <a:extLst>
                    <a:ext uri="{9D8B030D-6E8A-4147-A177-3AD203B41FA5}">
                      <a16:colId xmlns:a16="http://schemas.microsoft.com/office/drawing/2014/main" val="1297671970"/>
                    </a:ext>
                  </a:extLst>
                </a:gridCol>
                <a:gridCol w="1653610">
                  <a:extLst>
                    <a:ext uri="{9D8B030D-6E8A-4147-A177-3AD203B41FA5}">
                      <a16:colId xmlns:a16="http://schemas.microsoft.com/office/drawing/2014/main" val="2641784104"/>
                    </a:ext>
                  </a:extLst>
                </a:gridCol>
                <a:gridCol w="1699310">
                  <a:extLst>
                    <a:ext uri="{9D8B030D-6E8A-4147-A177-3AD203B41FA5}">
                      <a16:colId xmlns:a16="http://schemas.microsoft.com/office/drawing/2014/main" val="2171222989"/>
                    </a:ext>
                  </a:extLst>
                </a:gridCol>
                <a:gridCol w="1676460">
                  <a:extLst>
                    <a:ext uri="{9D8B030D-6E8A-4147-A177-3AD203B41FA5}">
                      <a16:colId xmlns:a16="http://schemas.microsoft.com/office/drawing/2014/main" val="2184842697"/>
                    </a:ext>
                  </a:extLst>
                </a:gridCol>
              </a:tblGrid>
              <a:tr h="772298">
                <a:tc>
                  <a:txBody>
                    <a:bodyPr/>
                    <a:lstStyle/>
                    <a:p>
                      <a:endParaRPr lang="pt-BR" u="none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="1" u="none" kern="1200" dirty="0" err="1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regular"/>
                        </a:rPr>
                        <a:t>Qfácil</a:t>
                      </a:r>
                      <a:r>
                        <a:rPr lang="pt-BR" sz="17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regular"/>
                        </a:rPr>
                        <a:t> Empresarial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u="none" kern="1200" dirty="0">
                          <a:solidFill>
                            <a:srgbClr val="311D6C"/>
                          </a:solidFill>
                          <a:latin typeface="Segoe UI regular"/>
                          <a:ea typeface="+mn-ea"/>
                          <a:cs typeface="Segoe UI regular"/>
                        </a:rPr>
                        <a:t>490.310/21-2</a:t>
                      </a:r>
                      <a:r>
                        <a:rPr lang="pt-BR" sz="1700" b="0" u="none" kern="1200" dirty="0">
                          <a:solidFill>
                            <a:srgbClr val="311D6C"/>
                          </a:solidFill>
                          <a:latin typeface="Segoe UI regular"/>
                          <a:ea typeface="+mn-ea"/>
                          <a:cs typeface="Segoe UI regular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="1" u="none" kern="1200" dirty="0" err="1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regular"/>
                        </a:rPr>
                        <a:t>Qfácil</a:t>
                      </a:r>
                      <a:r>
                        <a:rPr lang="pt-BR" sz="17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regular"/>
                        </a:rPr>
                        <a:t> Plus Empresarial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u="none" kern="1200" dirty="0">
                          <a:solidFill>
                            <a:srgbClr val="311D6C"/>
                          </a:solidFill>
                          <a:latin typeface="Segoe UI regular"/>
                          <a:ea typeface="+mn-ea"/>
                          <a:cs typeface="Segoe UI regular"/>
                        </a:rPr>
                        <a:t>490.311/21-1</a:t>
                      </a:r>
                      <a:r>
                        <a:rPr lang="pt-BR" sz="14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regular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="1" u="none" kern="1200" dirty="0" err="1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  <a:t>Qconforto</a:t>
                      </a:r>
                      <a:r>
                        <a:rPr lang="pt-BR" sz="17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  <a:t> - </a:t>
                      </a:r>
                      <a:br>
                        <a:rPr lang="pt-BR" sz="17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</a:br>
                      <a:r>
                        <a:rPr lang="pt-BR" sz="17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  <a:t>Empresarial II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u="none" kern="1200" dirty="0">
                          <a:solidFill>
                            <a:srgbClr val="311D6C"/>
                          </a:solidFill>
                          <a:latin typeface="Segoe UI regular"/>
                          <a:ea typeface="+mn-ea"/>
                          <a:cs typeface="Segoe UI regular"/>
                        </a:rPr>
                        <a:t>489.198/21-8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="1" u="none" kern="1200" dirty="0" err="1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  <a:t>Qconforto</a:t>
                      </a:r>
                      <a:r>
                        <a:rPr lang="pt-BR" sz="17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  <a:t> Plus -</a:t>
                      </a:r>
                      <a:br>
                        <a:rPr lang="pt-BR" sz="17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</a:br>
                      <a:r>
                        <a:rPr lang="pt-BR" sz="17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  <a:t>Empresarial II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u="none" dirty="0">
                          <a:solidFill>
                            <a:srgbClr val="311D6C"/>
                          </a:solidFill>
                          <a:latin typeface="Segoe UI regular"/>
                          <a:cs typeface="Segoe UI regular"/>
                        </a:rPr>
                        <a:t>489.196/21-2</a:t>
                      </a:r>
                      <a:endParaRPr lang="pt-BR" sz="1400" u="none" dirty="0"/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="1" u="none" kern="1200" dirty="0" err="1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  <a:t>Qdemais</a:t>
                      </a:r>
                      <a:r>
                        <a:rPr lang="pt-BR" sz="17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  <a:t> - </a:t>
                      </a:r>
                      <a:br>
                        <a:rPr lang="pt-BR" sz="17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</a:br>
                      <a:r>
                        <a:rPr lang="pt-BR" sz="17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  <a:t>Empresarial II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u="none" dirty="0">
                          <a:solidFill>
                            <a:srgbClr val="311D6C"/>
                          </a:solidFill>
                          <a:latin typeface="Segoe UI regular"/>
                          <a:cs typeface="Segoe UI regular"/>
                        </a:rPr>
                        <a:t>489.199/21-6</a:t>
                      </a:r>
                      <a:endParaRPr lang="pt-BR" sz="1400" u="none" dirty="0"/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="1" u="none" kern="1200" dirty="0" err="1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  <a:t>Qtop</a:t>
                      </a:r>
                      <a:r>
                        <a:rPr lang="pt-BR" sz="17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  <a:t> - </a:t>
                      </a:r>
                      <a:br>
                        <a:rPr lang="pt-BR" sz="17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</a:br>
                      <a:r>
                        <a:rPr lang="pt-BR" sz="1700" b="1" u="none" kern="1200" dirty="0" err="1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  <a:t>EmpresarialI</a:t>
                      </a:r>
                      <a:endParaRPr lang="pt-BR" sz="1700" b="1" u="none" kern="1200" dirty="0">
                        <a:solidFill>
                          <a:srgbClr val="311D6C"/>
                        </a:solidFill>
                        <a:latin typeface="+mn-lt"/>
                        <a:ea typeface="+mn-ea"/>
                        <a:cs typeface="Segoe UI Black"/>
                      </a:endParaRPr>
                    </a:p>
                    <a:p>
                      <a:r>
                        <a:rPr lang="pt-BR" sz="1400" b="0" u="none" dirty="0">
                          <a:solidFill>
                            <a:srgbClr val="311D6C"/>
                          </a:solidFill>
                          <a:latin typeface="Segoe UI regular"/>
                          <a:cs typeface="Segoe UI regular"/>
                        </a:rPr>
                        <a:t>489.197/21-0</a:t>
                      </a:r>
                      <a:endParaRPr lang="pt-BR" sz="1400" b="0" u="none" dirty="0"/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993995"/>
                  </a:ext>
                </a:extLst>
              </a:tr>
              <a:tr h="696844">
                <a:tc>
                  <a:txBody>
                    <a:bodyPr/>
                    <a:lstStyle/>
                    <a:p>
                      <a:r>
                        <a:rPr lang="pt-BR" sz="17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  <a:t>Acomodação</a:t>
                      </a:r>
                      <a:endParaRPr lang="pt-BR" sz="1700" u="none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Enfermaria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Apartamento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Enfermaria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Apartamento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u="none" kern="120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Apartamento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u="none" kern="120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Apartamento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6520180"/>
                  </a:ext>
                </a:extLst>
              </a:tr>
              <a:tr h="696844">
                <a:tc>
                  <a:txBody>
                    <a:bodyPr/>
                    <a:lstStyle/>
                    <a:p>
                      <a:r>
                        <a:rPr lang="pt-BR" sz="17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  <a:t>Abrangência</a:t>
                      </a:r>
                      <a:endParaRPr lang="pt-BR" sz="1700" u="none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Grupo de Municípios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Grupo de Municípios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Grupo </a:t>
                      </a:r>
                    </a:p>
                    <a:p>
                      <a:pPr algn="l"/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de Municípios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Grupo </a:t>
                      </a:r>
                    </a:p>
                    <a:p>
                      <a:pPr algn="l"/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de Municípios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Grupo </a:t>
                      </a:r>
                    </a:p>
                    <a:p>
                      <a:pPr algn="l"/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de Municípios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Grupo </a:t>
                      </a:r>
                    </a:p>
                    <a:p>
                      <a:pPr algn="l"/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de Municípios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9515287"/>
                  </a:ext>
                </a:extLst>
              </a:tr>
              <a:tr h="6968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  <a:t>Tipo de contratação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Coletivo</a:t>
                      </a:r>
                      <a:b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</a:br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Empresarial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Coletivo</a:t>
                      </a:r>
                      <a:b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</a:br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Empresarial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Coletivo</a:t>
                      </a:r>
                      <a:b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</a:br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Empresarial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Coletivo</a:t>
                      </a:r>
                      <a:b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</a:br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Empresarial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Coletivo</a:t>
                      </a:r>
                      <a:b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</a:br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Empresarial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Coletivo</a:t>
                      </a:r>
                      <a:b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</a:br>
                      <a:r>
                        <a:rPr lang="pt-BR" sz="1700" u="none" kern="1200" dirty="0">
                          <a:solidFill>
                            <a:srgbClr val="6252EC"/>
                          </a:solidFill>
                          <a:latin typeface="+mn-lt"/>
                          <a:ea typeface="+mn-ea"/>
                          <a:cs typeface="Segue ui regular"/>
                        </a:rPr>
                        <a:t>Empresarial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579593"/>
                  </a:ext>
                </a:extLst>
              </a:tr>
              <a:tr h="6968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u="none" kern="1200" dirty="0">
                          <a:solidFill>
                            <a:srgbClr val="311D6C"/>
                          </a:solidFill>
                          <a:latin typeface="+mn-lt"/>
                          <a:ea typeface="+mn-ea"/>
                          <a:cs typeface="Segoe UI Black"/>
                        </a:rPr>
                        <a:t>Área de cobertura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>
                          <a:solidFill>
                            <a:srgbClr val="6252E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São Paulo, Barueri, Guarulhos, Mauá, Osasco, Santo André, São Bernardo do Campo, São Caetano do Sul e Taboão da Serra</a:t>
                      </a:r>
                      <a:endParaRPr lang="pt-BR" sz="1200" u="none" kern="1200" dirty="0">
                        <a:solidFill>
                          <a:srgbClr val="6252EC"/>
                        </a:solidFill>
                        <a:latin typeface="+mn-lt"/>
                        <a:ea typeface="+mn-ea"/>
                        <a:cs typeface="Segue ui regular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>
                          <a:solidFill>
                            <a:srgbClr val="6252E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São Paulo, Barueri, Guarulhos, Mauá, Osasco, Santo André, São Bernardo do Campo, São Caetano do Sul e Taboão da Serra</a:t>
                      </a:r>
                      <a:endParaRPr lang="pt-BR" sz="1200" u="none" kern="1200" dirty="0">
                        <a:solidFill>
                          <a:srgbClr val="6252EC"/>
                        </a:solidFill>
                        <a:latin typeface="+mn-lt"/>
                        <a:ea typeface="+mn-ea"/>
                        <a:cs typeface="Segue ui regular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>
                          <a:solidFill>
                            <a:srgbClr val="6252E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São Paulo, Guarulhos, Santo André, São Bernardo do Campo, São Caetano do Sul, Barueri, Mauá e Osasco.</a:t>
                      </a:r>
                      <a:endParaRPr lang="pt-BR" sz="1200" u="none" kern="1200" dirty="0">
                        <a:solidFill>
                          <a:srgbClr val="6252EC"/>
                        </a:solidFill>
                        <a:latin typeface="+mn-lt"/>
                        <a:ea typeface="+mn-ea"/>
                        <a:cs typeface="Segue ui regular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>
                          <a:solidFill>
                            <a:srgbClr val="6252E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São Paulo, Guarulhos, Santo André, São Bernardo do Campo, São Caetano do Sul, Barueri, Mauá e Osasco.</a:t>
                      </a:r>
                      <a:endParaRPr lang="pt-BR" sz="1200" u="none" kern="1200" dirty="0">
                        <a:solidFill>
                          <a:srgbClr val="6252EC"/>
                        </a:solidFill>
                        <a:latin typeface="+mn-lt"/>
                        <a:ea typeface="+mn-ea"/>
                        <a:cs typeface="Segue ui regular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>
                          <a:solidFill>
                            <a:srgbClr val="6252E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São Paulo, Guarulhos, Santo André, São Bernardo do Campo, São Caetano do Sul, Barueri, Mauá e Osasco.</a:t>
                      </a:r>
                      <a:endParaRPr lang="pt-BR" sz="1200" u="none" kern="1200" dirty="0">
                        <a:solidFill>
                          <a:srgbClr val="6252EC"/>
                        </a:solidFill>
                        <a:latin typeface="+mn-lt"/>
                        <a:ea typeface="+mn-ea"/>
                        <a:cs typeface="Segue ui regular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>
                          <a:solidFill>
                            <a:srgbClr val="6252E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São Paulo, Guarulhos, Santo André, São Bernardo do Campo, São Caetano do Sul, Barueri, Mauá e Osasco.</a:t>
                      </a:r>
                      <a:endParaRPr lang="pt-BR" sz="1200" u="none" kern="1200" dirty="0">
                        <a:solidFill>
                          <a:srgbClr val="6252EC"/>
                        </a:solidFill>
                        <a:latin typeface="+mn-lt"/>
                        <a:ea typeface="+mn-ea"/>
                        <a:cs typeface="Segue ui regular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8010292"/>
                  </a:ext>
                </a:extLst>
              </a:tr>
            </a:tbl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77F926C0-4832-4CE0-BF71-7C4BAD9E5318}"/>
              </a:ext>
            </a:extLst>
          </p:cNvPr>
          <p:cNvSpPr/>
          <p:nvPr/>
        </p:nvSpPr>
        <p:spPr>
          <a:xfrm>
            <a:off x="45505" y="6176300"/>
            <a:ext cx="11067927" cy="293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pt-BR" sz="1500" dirty="0">
                <a:solidFill>
                  <a:srgbClr val="6252E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Reembolso para atendimentos de urgência e/ou emergência ocorridos fora da área de abrangência e atuação do plano.</a:t>
            </a:r>
          </a:p>
        </p:txBody>
      </p:sp>
    </p:spTree>
    <p:extLst>
      <p:ext uri="{BB962C8B-B14F-4D97-AF65-F5344CB8AC3E}">
        <p14:creationId xmlns:p14="http://schemas.microsoft.com/office/powerpoint/2010/main" val="3322244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940135A-8007-44A5-B05B-9301E997C7B4}"/>
              </a:ext>
            </a:extLst>
          </p:cNvPr>
          <p:cNvSpPr/>
          <p:nvPr/>
        </p:nvSpPr>
        <p:spPr>
          <a:xfrm>
            <a:off x="2312504" y="2494673"/>
            <a:ext cx="75669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>
                <a:solidFill>
                  <a:srgbClr val="6557E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 reembolso ocorrerá apenas na hipótese de atendimento de </a:t>
            </a:r>
            <a:r>
              <a:rPr lang="pt-BR" sz="2000">
                <a:solidFill>
                  <a:srgbClr val="6557E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urgência e/ou emergência </a:t>
            </a:r>
            <a:r>
              <a:rPr lang="pt-BR" sz="2000">
                <a:solidFill>
                  <a:srgbClr val="6557E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fora da área de abrangência e atuação do plano do </a:t>
            </a:r>
            <a:r>
              <a:rPr lang="pt-BR" sz="2000" err="1">
                <a:solidFill>
                  <a:srgbClr val="6557E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clienteQ</a:t>
            </a:r>
            <a:r>
              <a:rPr lang="pt-BR" sz="2000">
                <a:solidFill>
                  <a:srgbClr val="6557E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e será limitado de acordo com os valores da </a:t>
            </a:r>
            <a:r>
              <a:rPr lang="pt-BR" sz="2000">
                <a:solidFill>
                  <a:srgbClr val="6557E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Tabela de Referência da Qsaúde</a:t>
            </a:r>
            <a:r>
              <a:rPr lang="pt-BR" sz="2000">
                <a:solidFill>
                  <a:srgbClr val="6557E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  <a:p>
            <a:pPr algn="ctr"/>
            <a:endParaRPr lang="pt-BR" sz="2000">
              <a:solidFill>
                <a:srgbClr val="6557EE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ctr"/>
            <a:r>
              <a:rPr lang="pt-BR" sz="2000">
                <a:solidFill>
                  <a:srgbClr val="6557E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Nesses casos, após o atendimento, basta o cliente nos encaminhar os documentos descritos no contrato, que faremos a análise e realizaremos o reembolso.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1E84C130-4B7E-446C-ADA9-D0F88265550C}"/>
              </a:ext>
            </a:extLst>
          </p:cNvPr>
          <p:cNvSpPr txBox="1">
            <a:spLocks/>
          </p:cNvSpPr>
          <p:nvPr/>
        </p:nvSpPr>
        <p:spPr>
          <a:xfrm>
            <a:off x="658813" y="598210"/>
            <a:ext cx="5235153" cy="4365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>
                <a:solidFill>
                  <a:srgbClr val="311D6C"/>
                </a:solidFill>
                <a:latin typeface="+mj-lt"/>
                <a:cs typeface="Segoe UI" panose="020B0502040204020203" pitchFamily="34" charset="0"/>
              </a:rPr>
              <a:t>Como funciona o nosso reembolso?</a:t>
            </a:r>
            <a:endParaRPr lang="pt-BR" sz="3200" b="1">
              <a:solidFill>
                <a:srgbClr val="311D6C"/>
              </a:solidFill>
              <a:latin typeface="+mj-lt"/>
              <a:ea typeface="Segoe UI Black" panose="020B0A02040204020203" pitchFamily="34" charset="0"/>
              <a:cs typeface="Segoe UI Black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D1BEF699-2747-41DF-92F7-813859B29747}"/>
              </a:ext>
            </a:extLst>
          </p:cNvPr>
          <p:cNvCxnSpPr>
            <a:cxnSpLocks/>
          </p:cNvCxnSpPr>
          <p:nvPr/>
        </p:nvCxnSpPr>
        <p:spPr>
          <a:xfrm flipH="1">
            <a:off x="-590843" y="6334925"/>
            <a:ext cx="2766387" cy="0"/>
          </a:xfrm>
          <a:prstGeom prst="line">
            <a:avLst/>
          </a:prstGeom>
          <a:ln w="19050">
            <a:solidFill>
              <a:srgbClr val="FF669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1EECCD81-976D-4B58-B560-A886174288A0}"/>
              </a:ext>
            </a:extLst>
          </p:cNvPr>
          <p:cNvCxnSpPr>
            <a:cxnSpLocks/>
          </p:cNvCxnSpPr>
          <p:nvPr/>
        </p:nvCxnSpPr>
        <p:spPr>
          <a:xfrm flipH="1">
            <a:off x="-602835" y="6234308"/>
            <a:ext cx="3500620" cy="0"/>
          </a:xfrm>
          <a:prstGeom prst="line">
            <a:avLst/>
          </a:prstGeom>
          <a:ln w="19050">
            <a:solidFill>
              <a:srgbClr val="FF66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CF77711-7097-4FD7-A8CC-AB39275205D8}"/>
              </a:ext>
            </a:extLst>
          </p:cNvPr>
          <p:cNvCxnSpPr>
            <a:cxnSpLocks/>
          </p:cNvCxnSpPr>
          <p:nvPr/>
        </p:nvCxnSpPr>
        <p:spPr>
          <a:xfrm flipH="1">
            <a:off x="433730" y="6418672"/>
            <a:ext cx="3003326" cy="0"/>
          </a:xfrm>
          <a:prstGeom prst="line">
            <a:avLst/>
          </a:prstGeom>
          <a:ln w="19050">
            <a:solidFill>
              <a:srgbClr val="FF66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áfico 52">
            <a:extLst>
              <a:ext uri="{FF2B5EF4-FFF2-40B4-BE49-F238E27FC236}">
                <a16:creationId xmlns:a16="http://schemas.microsoft.com/office/drawing/2014/main" id="{E520F558-4900-427E-9CEB-5D712A00E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0081" y="2090046"/>
            <a:ext cx="238827" cy="238827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CAD1E54A-E1D1-43E4-B9E8-3572641E33A0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4842" y="5771094"/>
            <a:ext cx="769498" cy="769498"/>
          </a:xfrm>
          <a:prstGeom prst="rect">
            <a:avLst/>
          </a:prstGeom>
        </p:spPr>
      </p:pic>
      <p:pic>
        <p:nvPicPr>
          <p:cNvPr id="10" name="Gráfico 17">
            <a:extLst>
              <a:ext uri="{FF2B5EF4-FFF2-40B4-BE49-F238E27FC236}">
                <a16:creationId xmlns:a16="http://schemas.microsoft.com/office/drawing/2014/main" id="{38A37D25-74D1-4FDB-81A0-288F107D0D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19798" y="5031087"/>
            <a:ext cx="238472" cy="2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21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9617F4E7-C2A4-3B4D-8380-DB37210758AB}"/>
              </a:ext>
            </a:extLst>
          </p:cNvPr>
          <p:cNvGraphicFramePr>
            <a:graphicFrameLocks noGrp="1"/>
          </p:cNvGraphicFramePr>
          <p:nvPr/>
        </p:nvGraphicFramePr>
        <p:xfrm>
          <a:off x="3643533" y="997966"/>
          <a:ext cx="8398411" cy="541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095">
                  <a:extLst>
                    <a:ext uri="{9D8B030D-6E8A-4147-A177-3AD203B41FA5}">
                      <a16:colId xmlns:a16="http://schemas.microsoft.com/office/drawing/2014/main" val="246874038"/>
                    </a:ext>
                  </a:extLst>
                </a:gridCol>
                <a:gridCol w="1198382">
                  <a:extLst>
                    <a:ext uri="{9D8B030D-6E8A-4147-A177-3AD203B41FA5}">
                      <a16:colId xmlns:a16="http://schemas.microsoft.com/office/drawing/2014/main" val="4045104073"/>
                    </a:ext>
                  </a:extLst>
                </a:gridCol>
                <a:gridCol w="1198382">
                  <a:extLst>
                    <a:ext uri="{9D8B030D-6E8A-4147-A177-3AD203B41FA5}">
                      <a16:colId xmlns:a16="http://schemas.microsoft.com/office/drawing/2014/main" val="150746628"/>
                    </a:ext>
                  </a:extLst>
                </a:gridCol>
                <a:gridCol w="1198382">
                  <a:extLst>
                    <a:ext uri="{9D8B030D-6E8A-4147-A177-3AD203B41FA5}">
                      <a16:colId xmlns:a16="http://schemas.microsoft.com/office/drawing/2014/main" val="1215621304"/>
                    </a:ext>
                  </a:extLst>
                </a:gridCol>
                <a:gridCol w="1431693">
                  <a:extLst>
                    <a:ext uri="{9D8B030D-6E8A-4147-A177-3AD203B41FA5}">
                      <a16:colId xmlns:a16="http://schemas.microsoft.com/office/drawing/2014/main" val="1136674111"/>
                    </a:ext>
                  </a:extLst>
                </a:gridCol>
                <a:gridCol w="1272617">
                  <a:extLst>
                    <a:ext uri="{9D8B030D-6E8A-4147-A177-3AD203B41FA5}">
                      <a16:colId xmlns:a16="http://schemas.microsoft.com/office/drawing/2014/main" val="2340108930"/>
                    </a:ext>
                  </a:extLst>
                </a:gridCol>
                <a:gridCol w="1080860">
                  <a:extLst>
                    <a:ext uri="{9D8B030D-6E8A-4147-A177-3AD203B41FA5}">
                      <a16:colId xmlns:a16="http://schemas.microsoft.com/office/drawing/2014/main" val="7532229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sz="14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Qfácil</a:t>
                      </a: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Empresarial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Qfácil</a:t>
                      </a: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Plus Empresarial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Qconforto</a:t>
                      </a: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-</a:t>
                      </a:r>
                      <a:b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Empresarial II</a:t>
                      </a:r>
                      <a:endParaRPr lang="pt-BR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Qconforto</a:t>
                      </a: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Plus - </a:t>
                      </a:r>
                      <a:b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Empresarial II</a:t>
                      </a:r>
                      <a:endParaRPr lang="pt-BR" sz="16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Qdemais</a:t>
                      </a: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- </a:t>
                      </a:r>
                      <a:b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Empresarial II</a:t>
                      </a:r>
                      <a:endParaRPr lang="pt-BR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Qtop</a:t>
                      </a: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 - </a:t>
                      </a:r>
                      <a:b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2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Empresarial II</a:t>
                      </a:r>
                      <a:endParaRPr lang="pt-BR" sz="12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009611"/>
                  </a:ext>
                </a:extLst>
              </a:tr>
              <a:tr h="215780">
                <a:tc>
                  <a:txBody>
                    <a:bodyPr/>
                    <a:lstStyle/>
                    <a:p>
                      <a:endParaRPr lang="pt-BR" sz="10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u="none" kern="1200" dirty="0">
                          <a:solidFill>
                            <a:srgbClr val="311D6C"/>
                          </a:solidFill>
                          <a:latin typeface="Segoe UI regular"/>
                          <a:ea typeface="+mn-ea"/>
                          <a:cs typeface="Segoe UI regular"/>
                        </a:rPr>
                        <a:t>490.310/21-2</a:t>
                      </a:r>
                    </a:p>
                  </a:txBody>
                  <a:tcPr marL="9525" marR="9525" marT="9525" marB="0"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u="none" kern="1200" dirty="0">
                          <a:solidFill>
                            <a:srgbClr val="311D6C"/>
                          </a:solidFill>
                          <a:latin typeface="Segoe UI regular"/>
                          <a:ea typeface="+mn-ea"/>
                          <a:cs typeface="Segoe UI regular"/>
                        </a:rPr>
                        <a:t>490.311/21-1</a:t>
                      </a:r>
                    </a:p>
                  </a:txBody>
                  <a:tcPr marL="9525" marR="9525" marT="9525" marB="0"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 kern="1200" dirty="0">
                          <a:solidFill>
                            <a:srgbClr val="311D6C"/>
                          </a:solidFill>
                          <a:latin typeface="Segoe UI regular"/>
                          <a:ea typeface="+mn-ea"/>
                          <a:cs typeface="Segoe UI regular"/>
                        </a:rPr>
                        <a:t>489.198/21-8</a:t>
                      </a: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>
                          <a:solidFill>
                            <a:srgbClr val="311D6C"/>
                          </a:solidFill>
                          <a:latin typeface="Segoe UI regular"/>
                          <a:cs typeface="Segoe UI regular"/>
                        </a:rPr>
                        <a:t>489.196/21-2</a:t>
                      </a:r>
                      <a:endParaRPr lang="pt-BR" sz="1000" u="none"/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u="none">
                          <a:solidFill>
                            <a:srgbClr val="311D6C"/>
                          </a:solidFill>
                          <a:latin typeface="Segoe UI regular"/>
                          <a:cs typeface="Segoe UI regular"/>
                        </a:rPr>
                        <a:t>489.199/21-6</a:t>
                      </a:r>
                      <a:endParaRPr lang="pt-BR" sz="1000" u="none"/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0" u="none">
                          <a:solidFill>
                            <a:srgbClr val="311D6C"/>
                          </a:solidFill>
                          <a:latin typeface="Segoe UI regular"/>
                          <a:cs typeface="Segoe UI regular"/>
                        </a:rPr>
                        <a:t>489.197/21-0</a:t>
                      </a:r>
                      <a:endParaRPr lang="pt-BR" sz="1000" b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381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967912"/>
                  </a:ext>
                </a:extLst>
              </a:tr>
              <a:tr h="245072">
                <a:tc>
                  <a:txBody>
                    <a:bodyPr/>
                    <a:lstStyle/>
                    <a:p>
                      <a:endParaRPr lang="pt-BR" sz="1400" b="0" i="0">
                        <a:solidFill>
                          <a:srgbClr val="311D6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Enfermaria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Apartamento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 dirty="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Enfermaria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Apartamento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Apartamento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Apartamento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568787"/>
                  </a:ext>
                </a:extLst>
              </a:tr>
              <a:tr h="157635">
                <a:tc>
                  <a:txBody>
                    <a:bodyPr/>
                    <a:lstStyle/>
                    <a:p>
                      <a:r>
                        <a:rPr lang="pt-BR" sz="1400" b="1" i="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Faixa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4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4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4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400" b="0" i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665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kern="1200" dirty="0">
                          <a:solidFill>
                            <a:srgbClr val="311D6C"/>
                          </a:solidFill>
                          <a:latin typeface="Arial"/>
                          <a:ea typeface="+mn-ea"/>
                          <a:cs typeface="Arial"/>
                        </a:rPr>
                        <a:t>00 - 18</a:t>
                      </a:r>
                    </a:p>
                  </a:txBody>
                  <a:tcPr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163,93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191,80</a:t>
                      </a:r>
                    </a:p>
                  </a:txBody>
                  <a:tcPr marL="9525" marR="9525" marT="9525" marB="0"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217,00</a:t>
                      </a:r>
                    </a:p>
                  </a:txBody>
                  <a:tcPr marR="379440"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251,18</a:t>
                      </a:r>
                    </a:p>
                  </a:txBody>
                  <a:tcPr marR="451440"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338,16</a:t>
                      </a:r>
                    </a:p>
                  </a:txBody>
                  <a:tcPr marR="379440"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703,77</a:t>
                      </a:r>
                    </a:p>
                  </a:txBody>
                  <a:tcPr marR="199440" anchor="ctr"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9356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kern="1200" dirty="0">
                          <a:solidFill>
                            <a:srgbClr val="311D6C"/>
                          </a:solidFill>
                          <a:latin typeface="Arial"/>
                          <a:ea typeface="+mn-ea"/>
                          <a:cs typeface="Arial"/>
                        </a:rPr>
                        <a:t>19 - 23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213,40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249,68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266,91</a:t>
                      </a: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308,95</a:t>
                      </a:r>
                    </a:p>
                  </a:txBody>
                  <a:tcPr marR="451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415,93</a:t>
                      </a: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865,62</a:t>
                      </a:r>
                    </a:p>
                  </a:txBody>
                  <a:tcPr marR="19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483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kern="1200" dirty="0">
                          <a:solidFill>
                            <a:srgbClr val="311D6C"/>
                          </a:solidFill>
                          <a:latin typeface="Arial"/>
                          <a:ea typeface="+mn-ea"/>
                          <a:cs typeface="Arial"/>
                        </a:rPr>
                        <a:t>24 - 28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242,50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283,73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317,40</a:t>
                      </a: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367,39</a:t>
                      </a:r>
                    </a:p>
                  </a:txBody>
                  <a:tcPr marR="451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494,61</a:t>
                      </a: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1.029,37</a:t>
                      </a:r>
                    </a:p>
                  </a:txBody>
                  <a:tcPr marR="19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8625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kern="1200" dirty="0">
                          <a:solidFill>
                            <a:srgbClr val="311D6C"/>
                          </a:solidFill>
                          <a:latin typeface="Arial"/>
                          <a:ea typeface="+mn-ea"/>
                          <a:cs typeface="Arial"/>
                        </a:rPr>
                        <a:t>29 - 33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281,30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329,12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359,03</a:t>
                      </a: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415,57</a:t>
                      </a:r>
                    </a:p>
                  </a:txBody>
                  <a:tcPr marR="451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559,47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1.164,37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19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1428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kern="1200" dirty="0">
                          <a:solidFill>
                            <a:srgbClr val="311D6C"/>
                          </a:solidFill>
                          <a:latin typeface="Arial"/>
                          <a:ea typeface="+mn-ea"/>
                          <a:cs typeface="Arial"/>
                        </a:rPr>
                        <a:t>34 - 38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291,00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340,47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386,75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447,66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451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602,67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1.254,27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19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2117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kern="1200" dirty="0">
                          <a:solidFill>
                            <a:srgbClr val="311D6C"/>
                          </a:solidFill>
                          <a:latin typeface="Arial"/>
                          <a:ea typeface="+mn-ea"/>
                          <a:cs typeface="Arial"/>
                        </a:rPr>
                        <a:t>39 - 43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339,50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397,22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428,70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496,22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451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668,04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1.390,32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19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8199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kern="1200" dirty="0">
                          <a:solidFill>
                            <a:srgbClr val="311D6C"/>
                          </a:solidFill>
                          <a:latin typeface="Arial"/>
                          <a:ea typeface="+mn-ea"/>
                          <a:cs typeface="Arial"/>
                        </a:rPr>
                        <a:t>44 - 48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426,80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499,36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553,95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641,20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451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863,23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1.796,55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19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023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kern="1200" dirty="0">
                          <a:solidFill>
                            <a:srgbClr val="311D6C"/>
                          </a:solidFill>
                          <a:latin typeface="Arial"/>
                          <a:ea typeface="+mn-ea"/>
                          <a:cs typeface="Arial"/>
                        </a:rPr>
                        <a:t>49 - 53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543,20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635,54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649,23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751,49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451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1.011,71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2.105,55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19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6102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kern="1200" dirty="0">
                          <a:solidFill>
                            <a:srgbClr val="311D6C"/>
                          </a:solidFill>
                          <a:latin typeface="Arial"/>
                          <a:ea typeface="+mn-ea"/>
                          <a:cs typeface="Arial"/>
                        </a:rPr>
                        <a:t>54 - 58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606,25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709,31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755,28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926,41</a:t>
                      </a:r>
                    </a:p>
                  </a:txBody>
                  <a:tcPr marR="451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1.395,57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2.427,68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19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560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i="0" kern="1200" dirty="0">
                          <a:solidFill>
                            <a:srgbClr val="311D6C"/>
                          </a:solidFill>
                          <a:latin typeface="Arial"/>
                          <a:ea typeface="+mn-ea"/>
                          <a:cs typeface="Arial"/>
                        </a:rPr>
                        <a:t>59+</a:t>
                      </a:r>
                    </a:p>
                  </a:txBody>
                  <a:tcPr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5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834,20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5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976,01</a:t>
                      </a:r>
                    </a:p>
                  </a:txBody>
                  <a:tcPr marL="9525" marR="9525" marT="9525" marB="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5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973,22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5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1.193,73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451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5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1.798,27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37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5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i="0" kern="1200" dirty="0">
                          <a:solidFill>
                            <a:srgbClr val="FF669F"/>
                          </a:solidFill>
                          <a:latin typeface="Arial"/>
                          <a:ea typeface="+mn-ea"/>
                          <a:cs typeface="Arial"/>
                        </a:rPr>
                        <a:t>3.128,21</a:t>
                      </a:r>
                      <a:endParaRPr lang="pt-BR" sz="1400" b="0" i="0" dirty="0">
                        <a:latin typeface="Arial"/>
                        <a:cs typeface="Arial"/>
                      </a:endParaRPr>
                    </a:p>
                  </a:txBody>
                  <a:tcPr marR="199440" anchor="ctr"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557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766202"/>
                  </a:ext>
                </a:extLst>
              </a:tr>
            </a:tbl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5C37A6B2-FE8E-A845-BDFC-9105BD5DE59E}"/>
              </a:ext>
            </a:extLst>
          </p:cNvPr>
          <p:cNvSpPr/>
          <p:nvPr/>
        </p:nvSpPr>
        <p:spPr>
          <a:xfrm>
            <a:off x="658812" y="1510686"/>
            <a:ext cx="392323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>
                <a:solidFill>
                  <a:srgbClr val="6557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PME</a:t>
            </a:r>
            <a:br>
              <a:rPr lang="pt-BR" sz="2800" b="1">
                <a:solidFill>
                  <a:srgbClr val="6557E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400" b="1">
                <a:solidFill>
                  <a:srgbClr val="6557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a 29 beneficiários</a:t>
            </a:r>
            <a:endParaRPr lang="pt-BR" sz="2800" b="1">
              <a:solidFill>
                <a:srgbClr val="6557EE"/>
              </a:solidFill>
              <a:cs typeface="segoe ui regular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D14BAD27-0A5D-D24A-AC3D-F386F5D463B1}"/>
              </a:ext>
            </a:extLst>
          </p:cNvPr>
          <p:cNvSpPr txBox="1">
            <a:spLocks/>
          </p:cNvSpPr>
          <p:nvPr/>
        </p:nvSpPr>
        <p:spPr>
          <a:xfrm>
            <a:off x="658813" y="598210"/>
            <a:ext cx="5235153" cy="4365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>
                <a:solidFill>
                  <a:srgbClr val="311D6C"/>
                </a:solidFill>
                <a:latin typeface="+mj-lt"/>
                <a:cs typeface="Segoe UI" panose="020B0502040204020203" pitchFamily="34" charset="0"/>
              </a:rPr>
              <a:t>Tabela de Preços</a:t>
            </a:r>
            <a:endParaRPr lang="pt-BR" sz="3200" b="1">
              <a:solidFill>
                <a:srgbClr val="311D6C"/>
              </a:solidFill>
              <a:latin typeface="+mj-lt"/>
              <a:ea typeface="Segoe UI Black" panose="020B0A02040204020203" pitchFamily="34" charset="0"/>
              <a:cs typeface="Segoe UI Black"/>
            </a:endParaRPr>
          </a:p>
        </p:txBody>
      </p:sp>
    </p:spTree>
    <p:extLst>
      <p:ext uri="{BB962C8B-B14F-4D97-AF65-F5344CB8AC3E}">
        <p14:creationId xmlns:p14="http://schemas.microsoft.com/office/powerpoint/2010/main" val="765644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F16C6835-4F41-E94E-9801-9A4BE6B209F4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9804" y="5744589"/>
            <a:ext cx="769498" cy="769498"/>
          </a:xfrm>
          <a:prstGeom prst="rect">
            <a:avLst/>
          </a:prstGeom>
        </p:spPr>
      </p:pic>
      <p:pic>
        <p:nvPicPr>
          <p:cNvPr id="10" name="Gráfico 17">
            <a:extLst>
              <a:ext uri="{FF2B5EF4-FFF2-40B4-BE49-F238E27FC236}">
                <a16:creationId xmlns:a16="http://schemas.microsoft.com/office/drawing/2014/main" id="{927C4B91-9A39-CE44-987A-F934B0AF1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04760" y="5004582"/>
            <a:ext cx="238472" cy="238472"/>
          </a:xfrm>
          <a:prstGeom prst="rect">
            <a:avLst/>
          </a:prstGeom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id="{D75EB5F3-66C2-41A2-A72F-B162E3064FA1}"/>
              </a:ext>
            </a:extLst>
          </p:cNvPr>
          <p:cNvSpPr txBox="1">
            <a:spLocks/>
          </p:cNvSpPr>
          <p:nvPr/>
        </p:nvSpPr>
        <p:spPr>
          <a:xfrm>
            <a:off x="658813" y="589597"/>
            <a:ext cx="8455690" cy="4365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 dirty="0">
                <a:solidFill>
                  <a:srgbClr val="311D6C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Carências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68C32D4-0E39-45CF-86EC-3585911512DF}"/>
              </a:ext>
            </a:extLst>
          </p:cNvPr>
          <p:cNvSpPr txBox="1"/>
          <p:nvPr/>
        </p:nvSpPr>
        <p:spPr>
          <a:xfrm>
            <a:off x="7256430" y="3102203"/>
            <a:ext cx="3337621" cy="18774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600" b="1" dirty="0">
                <a:solidFill>
                  <a:srgbClr val="311D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Regras e documentos</a:t>
            </a:r>
            <a:br>
              <a:rPr lang="pt-BR" sz="1600" b="1">
                <a:solidFill>
                  <a:srgbClr val="311D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600" b="1" dirty="0">
                <a:solidFill>
                  <a:srgbClr val="311D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análise de redução:</a:t>
            </a:r>
          </a:p>
          <a:p>
            <a:r>
              <a:rPr lang="pt-BR" sz="1400" dirty="0">
                <a:solidFill>
                  <a:srgbClr val="6252EC"/>
                </a:solidFill>
                <a:latin typeface="Segoe UI Light"/>
                <a:cs typeface="Segoe UI Light"/>
              </a:rPr>
              <a:t>O cancelamento do plano anterior não poderá ultrapassar os 60 dias até a data de cadastro no </a:t>
            </a:r>
            <a:r>
              <a:rPr lang="pt-BR" sz="1400" dirty="0" err="1">
                <a:solidFill>
                  <a:srgbClr val="6252EC"/>
                </a:solidFill>
                <a:latin typeface="Segoe UI Light"/>
                <a:cs typeface="Segoe UI Light"/>
              </a:rPr>
              <a:t>PortalQ</a:t>
            </a:r>
            <a:r>
              <a:rPr lang="pt-BR" sz="1400" dirty="0">
                <a:solidFill>
                  <a:srgbClr val="6252EC"/>
                </a:solidFill>
                <a:latin typeface="Segoe UI Light"/>
                <a:cs typeface="Segoe UI Light"/>
              </a:rPr>
              <a:t>. Será</a:t>
            </a:r>
            <a:r>
              <a:rPr lang="pt-BR" sz="1400" dirty="0">
                <a:ea typeface="+mn-lt"/>
                <a:cs typeface="+mn-lt"/>
              </a:rPr>
              <a:t> </a:t>
            </a:r>
            <a:r>
              <a:rPr lang="pt-BR" sz="1400" dirty="0">
                <a:solidFill>
                  <a:srgbClr val="6252EC"/>
                </a:solidFill>
                <a:latin typeface="Segoe UI Light"/>
                <a:cs typeface="Segoe UI Light"/>
              </a:rPr>
              <a:t>aceita a junção de operadoras/seguradoras para redução, com até 15 dias de janela ou interrupção entre os dois planos.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7A50A983-A285-44BD-9D0A-78E7202F82AF}"/>
              </a:ext>
            </a:extLst>
          </p:cNvPr>
          <p:cNvSpPr txBox="1">
            <a:spLocks/>
          </p:cNvSpPr>
          <p:nvPr/>
        </p:nvSpPr>
        <p:spPr>
          <a:xfrm>
            <a:off x="658813" y="1055090"/>
            <a:ext cx="5235153" cy="4365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600" b="1" dirty="0">
                <a:solidFill>
                  <a:srgbClr val="311D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Operadoras Congêneres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68F9BB4-C126-4D91-94E1-9766083B59C1}"/>
              </a:ext>
            </a:extLst>
          </p:cNvPr>
          <p:cNvSpPr txBox="1"/>
          <p:nvPr/>
        </p:nvSpPr>
        <p:spPr>
          <a:xfrm>
            <a:off x="7258123" y="1406865"/>
            <a:ext cx="292454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11D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 necessários os seguintes documentos para a redução de carência: </a:t>
            </a:r>
          </a:p>
          <a:p>
            <a:r>
              <a:rPr lang="pt-BR" sz="1400" dirty="0">
                <a:solidFill>
                  <a:srgbClr val="6252E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Carta de tempo de permanência ou três últimos boletos pagos + cópia de carteirinha com data</a:t>
            </a:r>
            <a:br>
              <a:rPr lang="pt-BR" sz="1400">
                <a:solidFill>
                  <a:srgbClr val="6252E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t-BR" sz="1400" dirty="0">
                <a:solidFill>
                  <a:srgbClr val="6252E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 início no plano.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DF6D5F-2953-5A4A-8FDD-6C7166A02B53}"/>
              </a:ext>
            </a:extLst>
          </p:cNvPr>
          <p:cNvGrpSpPr/>
          <p:nvPr/>
        </p:nvGrpSpPr>
        <p:grpSpPr>
          <a:xfrm>
            <a:off x="596906" y="1273348"/>
            <a:ext cx="4990151" cy="5609549"/>
            <a:chOff x="662718" y="1729060"/>
            <a:chExt cx="4990151" cy="5609549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197D33C-F074-4EAB-B449-5015D044C01C}"/>
                </a:ext>
              </a:extLst>
            </p:cNvPr>
            <p:cNvSpPr/>
            <p:nvPr/>
          </p:nvSpPr>
          <p:spPr>
            <a:xfrm>
              <a:off x="662718" y="1729060"/>
              <a:ext cx="2787772" cy="5609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Amil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AGF / Allianz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Alice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Bradesco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 err="1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Bio</a:t>
              </a: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Saúde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CABESP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Caixa Seguradora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 err="1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Care</a:t>
              </a: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Plus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CASSI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Cruz Azul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Fundação Itaú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Golden Cross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Marítima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 err="1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NotreDame</a:t>
              </a: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Intermédica / </a:t>
              </a:r>
              <a:r>
                <a:rPr lang="pt-BR" sz="1500" dirty="0" err="1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Greenline</a:t>
              </a:r>
              <a:endParaRPr lang="pt-BR" sz="1500" dirty="0">
                <a:solidFill>
                  <a:srgbClr val="6456ED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pt-BR" sz="1600" dirty="0">
                <a:solidFill>
                  <a:srgbClr val="6456ED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C9057415-6F48-47D4-BE0A-6F14635A95CB}"/>
                </a:ext>
              </a:extLst>
            </p:cNvPr>
            <p:cNvSpPr/>
            <p:nvPr/>
          </p:nvSpPr>
          <p:spPr>
            <a:xfrm>
              <a:off x="3542715" y="1729060"/>
              <a:ext cx="2110154" cy="45505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 err="1">
                  <a:solidFill>
                    <a:srgbClr val="6456ED"/>
                  </a:solidFill>
                  <a:latin typeface="Segoe UI"/>
                  <a:cs typeface="Segoe UI"/>
                </a:rPr>
                <a:t>Mediservice</a:t>
              </a:r>
              <a:endParaRPr lang="pt-BR" sz="1500" dirty="0">
                <a:solidFill>
                  <a:srgbClr val="6456ED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 err="1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Omint</a:t>
              </a:r>
              <a:endParaRPr lang="pt-BR" sz="1500" dirty="0">
                <a:solidFill>
                  <a:srgbClr val="6456ED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Petrobras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 err="1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Plasac</a:t>
              </a:r>
              <a:endParaRPr lang="pt-BR" sz="1500" dirty="0">
                <a:solidFill>
                  <a:srgbClr val="6456ED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Porto Seguro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 err="1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Prevent</a:t>
              </a: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Senior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SAMI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São Cristóvão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 err="1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Sompo</a:t>
              </a: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Saúde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 err="1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SulAmérica</a:t>
              </a:r>
              <a:endParaRPr lang="pt-BR" sz="1500" dirty="0">
                <a:solidFill>
                  <a:srgbClr val="6456ED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Trasmontano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 err="1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Unihosp</a:t>
              </a:r>
              <a:endParaRPr lang="pt-BR" sz="1500" dirty="0">
                <a:solidFill>
                  <a:srgbClr val="6456ED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pt-BR" sz="1500" dirty="0" err="1">
                  <a:solidFill>
                    <a:srgbClr val="6456E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Unimeds</a:t>
              </a:r>
              <a:endParaRPr lang="pt-BR" sz="1500" dirty="0">
                <a:solidFill>
                  <a:srgbClr val="6456ED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18" name="Conector Reto 4">
            <a:extLst>
              <a:ext uri="{FF2B5EF4-FFF2-40B4-BE49-F238E27FC236}">
                <a16:creationId xmlns:a16="http://schemas.microsoft.com/office/drawing/2014/main" id="{8A56AED1-C7D6-405C-9F2C-D37526D0454E}"/>
              </a:ext>
            </a:extLst>
          </p:cNvPr>
          <p:cNvCxnSpPr>
            <a:cxnSpLocks/>
          </p:cNvCxnSpPr>
          <p:nvPr/>
        </p:nvCxnSpPr>
        <p:spPr>
          <a:xfrm>
            <a:off x="6539132" y="1425310"/>
            <a:ext cx="0" cy="4326323"/>
          </a:xfrm>
          <a:prstGeom prst="line">
            <a:avLst/>
          </a:prstGeom>
          <a:ln w="12700">
            <a:solidFill>
              <a:srgbClr val="FF66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E98DD957-AEAE-4D97-80F9-25AA00F23523}"/>
              </a:ext>
            </a:extLst>
          </p:cNvPr>
          <p:cNvSpPr txBox="1"/>
          <p:nvPr/>
        </p:nvSpPr>
        <p:spPr>
          <a:xfrm>
            <a:off x="7742321" y="438733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Segoe UI"/>
              <a:cs typeface="Segoe UI" panose="020B0502040204020203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C350FA0-C2AA-4B7B-9A22-8EA3F1FC8A84}"/>
              </a:ext>
            </a:extLst>
          </p:cNvPr>
          <p:cNvSpPr txBox="1"/>
          <p:nvPr/>
        </p:nvSpPr>
        <p:spPr>
          <a:xfrm>
            <a:off x="7261058" y="5022738"/>
            <a:ext cx="4136857" cy="12157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100" dirty="0">
                <a:solidFill>
                  <a:srgbClr val="6252EC"/>
                </a:solidFill>
                <a:latin typeface="Segoe UI Light"/>
                <a:cs typeface="Segoe UI Light"/>
              </a:rPr>
              <a:t>* Clientes advindos da </a:t>
            </a:r>
            <a:r>
              <a:rPr lang="pt-BR" sz="1100" dirty="0" err="1">
                <a:solidFill>
                  <a:srgbClr val="6252EC"/>
                </a:solidFill>
                <a:latin typeface="Segoe UI Light"/>
                <a:cs typeface="Segoe UI Light"/>
              </a:rPr>
              <a:t>Sulamérica</a:t>
            </a:r>
            <a:r>
              <a:rPr lang="pt-BR" sz="1100" dirty="0">
                <a:solidFill>
                  <a:srgbClr val="6252EC"/>
                </a:solidFill>
                <a:latin typeface="Segoe UI Light"/>
                <a:cs typeface="Segoe UI Light"/>
              </a:rPr>
              <a:t>, Bradesco, Amil, CASSI e CABESP com planos não regulamentados a lei 9656/98 da ANS, na modalidade Ambulatorial e Hospitalar, com ou sem obstetrícia, também poderão fazer uso da campanha contínua de aproveitamento de carência.</a:t>
            </a:r>
          </a:p>
          <a:p>
            <a:endParaRPr lang="pt-BR"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153493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E5CCBD2-3116-4546-A691-7499E236EEA0}"/>
              </a:ext>
            </a:extLst>
          </p:cNvPr>
          <p:cNvSpPr/>
          <p:nvPr/>
        </p:nvSpPr>
        <p:spPr>
          <a:xfrm>
            <a:off x="462750" y="3145146"/>
            <a:ext cx="4184073" cy="3313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1DED910-7A11-4540-A80B-32B37FCB4A05}"/>
              </a:ext>
            </a:extLst>
          </p:cNvPr>
          <p:cNvSpPr txBox="1"/>
          <p:nvPr/>
        </p:nvSpPr>
        <p:spPr>
          <a:xfrm>
            <a:off x="3799840" y="214376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pt-BR" sz="8000" b="1">
              <a:solidFill>
                <a:srgbClr val="765CE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BF6D47C6-4EBF-4051-B2F6-42CEEAB96ECB}"/>
              </a:ext>
            </a:extLst>
          </p:cNvPr>
          <p:cNvSpPr txBox="1">
            <a:spLocks/>
          </p:cNvSpPr>
          <p:nvPr/>
        </p:nvSpPr>
        <p:spPr>
          <a:xfrm>
            <a:off x="540717" y="598210"/>
            <a:ext cx="5235153" cy="4365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>
                <a:solidFill>
                  <a:srgbClr val="311D6C"/>
                </a:solidFill>
                <a:latin typeface="+mj-lt"/>
                <a:ea typeface="Segoe UI Black" panose="020B0A02040204020203" pitchFamily="34" charset="0"/>
                <a:cs typeface="Segoe UI Black"/>
              </a:rPr>
              <a:t>Características do plano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037040A-E9B6-4766-9605-CCC6C8E2223F}"/>
              </a:ext>
            </a:extLst>
          </p:cNvPr>
          <p:cNvSpPr txBox="1"/>
          <p:nvPr/>
        </p:nvSpPr>
        <p:spPr>
          <a:xfrm>
            <a:off x="462750" y="3297899"/>
            <a:ext cx="4308763" cy="261030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l"/>
            <a:r>
              <a:rPr lang="pt-BR" dirty="0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 todos os planos Qsaúde,</a:t>
            </a:r>
          </a:p>
          <a:p>
            <a:pPr algn="l"/>
            <a:r>
              <a:rPr lang="pt-BR" dirty="0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cliente conta com o atendimento de</a:t>
            </a:r>
          </a:p>
          <a:p>
            <a:pPr algn="l"/>
            <a:r>
              <a:rPr lang="pt-BR" dirty="0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 médico de família para fazer sua gestão</a:t>
            </a:r>
          </a:p>
          <a:p>
            <a:pPr algn="l"/>
            <a:r>
              <a:rPr lang="pt-BR" dirty="0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saúde completa. É um profissional </a:t>
            </a:r>
          </a:p>
          <a:p>
            <a:pPr algn="l"/>
            <a:r>
              <a:rPr lang="pt-BR" dirty="0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especializado na atenção primária, </a:t>
            </a:r>
          </a:p>
          <a:p>
            <a:pPr algn="l"/>
            <a:r>
              <a:rPr lang="pt-BR" dirty="0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capacitado para promover saúde </a:t>
            </a:r>
          </a:p>
          <a:p>
            <a:pPr algn="l"/>
            <a:r>
              <a:rPr lang="pt-BR" dirty="0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 prevenção e tratamento para toda </a:t>
            </a:r>
          </a:p>
          <a:p>
            <a:pPr algn="l"/>
            <a:r>
              <a:rPr lang="pt-BR" dirty="0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família, desde crianças até idosos.</a:t>
            </a:r>
          </a:p>
        </p:txBody>
      </p:sp>
      <p:sp>
        <p:nvSpPr>
          <p:cNvPr id="9" name="Rounded Rectangle 9">
            <a:hlinkClick r:id="" action="ppaction://noaction"/>
            <a:extLst>
              <a:ext uri="{FF2B5EF4-FFF2-40B4-BE49-F238E27FC236}">
                <a16:creationId xmlns:a16="http://schemas.microsoft.com/office/drawing/2014/main" id="{A6384792-B5DC-4EAF-9332-60F2F1724D36}"/>
              </a:ext>
            </a:extLst>
          </p:cNvPr>
          <p:cNvSpPr/>
          <p:nvPr/>
        </p:nvSpPr>
        <p:spPr>
          <a:xfrm>
            <a:off x="552747" y="6039301"/>
            <a:ext cx="2163805" cy="526224"/>
          </a:xfrm>
          <a:prstGeom prst="roundRect">
            <a:avLst/>
          </a:prstGeom>
          <a:noFill/>
          <a:ln>
            <a:solidFill>
              <a:srgbClr val="FF66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0" name="TextBox 10">
            <a:hlinkClick r:id="" action="ppaction://noaction"/>
            <a:extLst>
              <a:ext uri="{FF2B5EF4-FFF2-40B4-BE49-F238E27FC236}">
                <a16:creationId xmlns:a16="http://schemas.microsoft.com/office/drawing/2014/main" id="{12F17293-11E8-412E-B144-A4E34E002FCB}"/>
              </a:ext>
            </a:extLst>
          </p:cNvPr>
          <p:cNvSpPr txBox="1"/>
          <p:nvPr/>
        </p:nvSpPr>
        <p:spPr>
          <a:xfrm>
            <a:off x="540717" y="6140925"/>
            <a:ext cx="2187866" cy="33798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pt-BR" sz="1200" b="1" dirty="0">
                <a:solidFill>
                  <a:srgbClr val="FF669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Conheça mais sobre o </a:t>
            </a:r>
          </a:p>
          <a:p>
            <a:pPr algn="ctr"/>
            <a:r>
              <a:rPr lang="pt-BR" sz="1200" b="1" dirty="0">
                <a:solidFill>
                  <a:srgbClr val="FF669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médico de família</a:t>
            </a:r>
            <a:endParaRPr lang="en-BR" sz="1200" b="1" dirty="0">
              <a:solidFill>
                <a:srgbClr val="FF669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BB4AA2B-4696-4E2B-A04A-227EFA4AC45A}"/>
              </a:ext>
            </a:extLst>
          </p:cNvPr>
          <p:cNvSpPr/>
          <p:nvPr/>
        </p:nvSpPr>
        <p:spPr>
          <a:xfrm>
            <a:off x="5106572" y="2349305"/>
            <a:ext cx="3699803" cy="1079695"/>
          </a:xfrm>
          <a:prstGeom prst="rect">
            <a:avLst/>
          </a:prstGeom>
          <a:solidFill>
            <a:srgbClr val="F1E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CC00243-D327-42C0-BD0D-6DF485C1FE2D}"/>
              </a:ext>
            </a:extLst>
          </p:cNvPr>
          <p:cNvSpPr/>
          <p:nvPr/>
        </p:nvSpPr>
        <p:spPr>
          <a:xfrm>
            <a:off x="5134709" y="3429000"/>
            <a:ext cx="3235570" cy="1568954"/>
          </a:xfrm>
          <a:prstGeom prst="rect">
            <a:avLst/>
          </a:prstGeom>
          <a:solidFill>
            <a:srgbClr val="F1E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060E7DB-FF0E-4DD5-A5DD-3A00562391DF}"/>
              </a:ext>
            </a:extLst>
          </p:cNvPr>
          <p:cNvSpPr/>
          <p:nvPr/>
        </p:nvSpPr>
        <p:spPr>
          <a:xfrm>
            <a:off x="5134709" y="5163670"/>
            <a:ext cx="2855740" cy="1569968"/>
          </a:xfrm>
          <a:prstGeom prst="rect">
            <a:avLst/>
          </a:prstGeom>
          <a:solidFill>
            <a:srgbClr val="F1E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 descr="Logotipo, Ícone&#10;&#10;Descrição gerada automaticamente">
            <a:extLst>
              <a:ext uri="{FF2B5EF4-FFF2-40B4-BE49-F238E27FC236}">
                <a16:creationId xmlns:a16="http://schemas.microsoft.com/office/drawing/2014/main" id="{3B7F934E-2F07-4672-92A7-9C5D491AE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2480534"/>
            <a:ext cx="3066759" cy="50382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1B39AD29-2382-432B-B6D8-0052D862935A}"/>
              </a:ext>
            </a:extLst>
          </p:cNvPr>
          <p:cNvSpPr txBox="1"/>
          <p:nvPr/>
        </p:nvSpPr>
        <p:spPr>
          <a:xfrm>
            <a:off x="5303520" y="3284400"/>
            <a:ext cx="3066759" cy="15689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pPr algn="l"/>
            <a:r>
              <a:rPr lang="pt-BR" dirty="0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Médicos de família da rede Cia da Consulta para planos </a:t>
            </a:r>
            <a:r>
              <a:rPr lang="pt-BR" dirty="0" err="1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Qfácil</a:t>
            </a:r>
            <a:r>
              <a:rPr lang="pt-BR" dirty="0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pt-BR" dirty="0" err="1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Qfácil</a:t>
            </a:r>
            <a:r>
              <a:rPr lang="pt-BR" dirty="0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Plus e das Clínicas Einstein para os planos </a:t>
            </a:r>
            <a:r>
              <a:rPr lang="pt-BR" dirty="0" err="1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Qconforto</a:t>
            </a:r>
            <a:r>
              <a:rPr lang="pt-BR" dirty="0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II, </a:t>
            </a:r>
            <a:r>
              <a:rPr lang="pt-BR" dirty="0" err="1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Qconforto</a:t>
            </a:r>
            <a:r>
              <a:rPr lang="pt-BR" dirty="0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Plus II, </a:t>
            </a:r>
            <a:r>
              <a:rPr lang="pt-BR" dirty="0" err="1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Qdemais</a:t>
            </a:r>
            <a:r>
              <a:rPr lang="pt-BR" dirty="0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II e </a:t>
            </a:r>
            <a:r>
              <a:rPr lang="pt-BR" dirty="0" err="1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Qtop</a:t>
            </a:r>
            <a:r>
              <a:rPr lang="pt-BR" dirty="0">
                <a:solidFill>
                  <a:srgbClr val="765C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II .</a:t>
            </a:r>
          </a:p>
        </p:txBody>
      </p:sp>
    </p:spTree>
    <p:extLst>
      <p:ext uri="{BB962C8B-B14F-4D97-AF65-F5344CB8AC3E}">
        <p14:creationId xmlns:p14="http://schemas.microsoft.com/office/powerpoint/2010/main" val="1945604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DA67053F-62E6-D149-8106-38C8C6329217}"/>
              </a:ext>
            </a:extLst>
          </p:cNvPr>
          <p:cNvGraphicFramePr>
            <a:graphicFrameLocks noGrp="1"/>
          </p:cNvGraphicFramePr>
          <p:nvPr/>
        </p:nvGraphicFramePr>
        <p:xfrm>
          <a:off x="819233" y="1254088"/>
          <a:ext cx="10550526" cy="4748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330">
                  <a:extLst>
                    <a:ext uri="{9D8B030D-6E8A-4147-A177-3AD203B41FA5}">
                      <a16:colId xmlns:a16="http://schemas.microsoft.com/office/drawing/2014/main" val="2780959869"/>
                    </a:ext>
                  </a:extLst>
                </a:gridCol>
                <a:gridCol w="3214540">
                  <a:extLst>
                    <a:ext uri="{9D8B030D-6E8A-4147-A177-3AD203B41FA5}">
                      <a16:colId xmlns:a16="http://schemas.microsoft.com/office/drawing/2014/main" val="3582591032"/>
                    </a:ext>
                  </a:extLst>
                </a:gridCol>
                <a:gridCol w="1616914">
                  <a:extLst>
                    <a:ext uri="{9D8B030D-6E8A-4147-A177-3AD203B41FA5}">
                      <a16:colId xmlns:a16="http://schemas.microsoft.com/office/drawing/2014/main" val="863498225"/>
                    </a:ext>
                  </a:extLst>
                </a:gridCol>
                <a:gridCol w="1616914">
                  <a:extLst>
                    <a:ext uri="{9D8B030D-6E8A-4147-A177-3AD203B41FA5}">
                      <a16:colId xmlns:a16="http://schemas.microsoft.com/office/drawing/2014/main" val="1170578395"/>
                    </a:ext>
                  </a:extLst>
                </a:gridCol>
                <a:gridCol w="1616914">
                  <a:extLst>
                    <a:ext uri="{9D8B030D-6E8A-4147-A177-3AD203B41FA5}">
                      <a16:colId xmlns:a16="http://schemas.microsoft.com/office/drawing/2014/main" val="2945012501"/>
                    </a:ext>
                  </a:extLst>
                </a:gridCol>
                <a:gridCol w="1616914">
                  <a:extLst>
                    <a:ext uri="{9D8B030D-6E8A-4147-A177-3AD203B41FA5}">
                      <a16:colId xmlns:a16="http://schemas.microsoft.com/office/drawing/2014/main" val="3941507772"/>
                    </a:ext>
                  </a:extLst>
                </a:gridCol>
              </a:tblGrid>
              <a:tr h="648154">
                <a:tc>
                  <a:txBody>
                    <a:bodyPr/>
                    <a:lstStyle/>
                    <a:p>
                      <a:pPr algn="ctr"/>
                      <a:r>
                        <a:rPr lang="pt-BR" sz="1000" b="1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Grupo de</a:t>
                      </a:r>
                    </a:p>
                    <a:p>
                      <a:pPr algn="ctr"/>
                      <a:r>
                        <a:rPr lang="pt-BR" sz="1000" b="1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carência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b="1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Cobertura</a:t>
                      </a:r>
                      <a:endParaRPr lang="pt-BR" sz="1000" b="1" i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1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Prazos de carências</a:t>
                      </a:r>
                    </a:p>
                    <a:p>
                      <a:pPr algn="ctr"/>
                      <a:r>
                        <a:rPr lang="pt-BR" sz="1000" b="1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contratuais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1" i="0" kern="1200">
                          <a:solidFill>
                            <a:schemeClr val="bg1"/>
                          </a:solidFill>
                          <a:latin typeface="Arial"/>
                          <a:ea typeface="Segoe UI Black"/>
                          <a:cs typeface="Arial"/>
                        </a:rPr>
                        <a:t>Prazos de carências Promocionais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000" b="1" i="0" kern="1200">
                          <a:solidFill>
                            <a:schemeClr val="bg1"/>
                          </a:solidFill>
                          <a:latin typeface="Arial"/>
                          <a:ea typeface="Segoe UI Black"/>
                          <a:cs typeface="Arial"/>
                        </a:rPr>
                        <a:t>Prazos de carências </a:t>
                      </a:r>
                      <a:endParaRPr lang="pt-BR" sz="1000" b="1" i="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egoe UI Black" panose="020B0A02040204020203" pitchFamily="34" charset="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pt-BR" sz="1000" b="1" i="0" kern="1200">
                          <a:solidFill>
                            <a:schemeClr val="bg1"/>
                          </a:solidFill>
                          <a:latin typeface="Arial"/>
                          <a:ea typeface="Segoe UI Black"/>
                          <a:cs typeface="Arial"/>
                        </a:rPr>
                        <a:t>advindos de congêneres</a:t>
                      </a:r>
                      <a:endParaRPr lang="pt-BR">
                        <a:latin typeface="Arial"/>
                        <a:ea typeface="Segoe UI Black"/>
                        <a:cs typeface="Arial"/>
                      </a:endParaRPr>
                    </a:p>
                    <a:p>
                      <a:pPr lvl="0" algn="ctr">
                        <a:buNone/>
                      </a:pPr>
                      <a:r>
                        <a:rPr lang="pt-BR" sz="1000" b="1" i="0" kern="1200">
                          <a:solidFill>
                            <a:schemeClr val="bg1"/>
                          </a:solidFill>
                          <a:latin typeface="Arial"/>
                          <a:ea typeface="Segoe UI Black"/>
                          <a:cs typeface="Arial"/>
                        </a:rPr>
                        <a:t>de 6 meses até </a:t>
                      </a:r>
                      <a:br>
                        <a:rPr lang="pt-BR" sz="1000" b="1" i="0" kern="1200">
                          <a:solidFill>
                            <a:srgbClr val="FFFFFF"/>
                          </a:solidFill>
                          <a:latin typeface="Arial"/>
                          <a:ea typeface="Segoe UI Black"/>
                          <a:cs typeface="Arial"/>
                        </a:rPr>
                      </a:br>
                      <a:r>
                        <a:rPr lang="pt-BR" sz="1000" b="1" i="0" kern="1200">
                          <a:solidFill>
                            <a:schemeClr val="bg1"/>
                          </a:solidFill>
                          <a:latin typeface="Arial"/>
                          <a:ea typeface="Segoe UI Black"/>
                          <a:cs typeface="Arial"/>
                        </a:rPr>
                        <a:t>11 meses</a:t>
                      </a:r>
                      <a:endParaRPr lang="pt-BR">
                        <a:latin typeface="Arial"/>
                        <a:ea typeface="Segoe UI Black"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000" b="1" i="0" kern="1200">
                          <a:solidFill>
                            <a:schemeClr val="bg1"/>
                          </a:solidFill>
                          <a:latin typeface="Arial"/>
                          <a:ea typeface="Segoe UI Black"/>
                          <a:cs typeface="Arial"/>
                        </a:rPr>
                        <a:t>Prazos de carências </a:t>
                      </a:r>
                      <a:endParaRPr lang="pt-BR"/>
                    </a:p>
                    <a:p>
                      <a:pPr lvl="0" algn="ctr">
                        <a:buNone/>
                      </a:pPr>
                      <a:r>
                        <a:rPr lang="pt-BR" sz="1000" b="1" i="0" kern="1200">
                          <a:solidFill>
                            <a:schemeClr val="bg1"/>
                          </a:solidFill>
                          <a:latin typeface="Arial"/>
                          <a:ea typeface="Segoe UI Black"/>
                          <a:cs typeface="Arial"/>
                        </a:rPr>
                        <a:t>advindos de congêneres</a:t>
                      </a:r>
                      <a:endParaRPr lang="pt-BR" sz="1000" b="1" i="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Segoe UI Black" panose="020B0A02040204020203" pitchFamily="34" charset="0"/>
                        <a:cs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pt-BR" sz="1000" b="1" i="0" kern="1200">
                          <a:solidFill>
                            <a:schemeClr val="bg1"/>
                          </a:solidFill>
                          <a:latin typeface="Arial"/>
                          <a:ea typeface="Segoe UI Black"/>
                          <a:cs typeface="Arial"/>
                        </a:rPr>
                        <a:t>= ou + 12 meses</a:t>
                      </a:r>
                      <a:endParaRPr lang="pt-BR"/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528775"/>
                  </a:ext>
                </a:extLst>
              </a:tr>
              <a:tr h="648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Grupo 0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Atendimentos de urgência e/ou emergência incluindo os decorrentes das complicações gestacionais.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11D6C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 (vinte e quatro) horas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11D6C"/>
                          </a:solidFill>
                          <a:effectLst/>
                          <a:uLnTx/>
                          <a:uFillTx/>
                          <a:latin typeface="Arial"/>
                        </a:rPr>
                        <a:t>24 (vinte e quatro) horas</a:t>
                      </a:r>
                      <a:endParaRPr kumimoji="0" lang="pt-BR"/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11D6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24 (vinte e quatro) horas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11D6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24 (vinte e quatro) horas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190823"/>
                  </a:ext>
                </a:extLst>
              </a:tr>
              <a:tr h="648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Grupo 1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Consultas médicas.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11D6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24 (vinte e quatro) horas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11D6C"/>
                          </a:solidFill>
                          <a:effectLst/>
                          <a:uLnTx/>
                          <a:uFillTx/>
                          <a:latin typeface="Arial"/>
                        </a:rPr>
                        <a:t>24 (vinte e quatro) horas</a:t>
                      </a:r>
                      <a:endParaRPr kumimoji="0" lang="pt-BR"/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11D6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24 (vinte e quatro) horas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11D6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24 (vinte e quatro) horas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7247173"/>
                  </a:ext>
                </a:extLst>
              </a:tr>
              <a:tr h="648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Grupo 2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Exames, terapias e procedimentos não abrangidos pelos demais grupos de carência, </a:t>
                      </a:r>
                      <a:r>
                        <a:rPr lang="en-US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r>
                        <a:rPr lang="pt-BR" sz="1000" b="0" i="0" kern="1200" err="1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lém</a:t>
                      </a: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 procedimentos cirúrgicos ambulatoriais com porte </a:t>
                      </a:r>
                      <a:b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anestésico zero.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180 (cento e oitenta) dias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11D6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30 (trinta) dias</a:t>
                      </a:r>
                      <a:endParaRPr kumimoji="0" lang="pt-BR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11D6C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11D6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24 (vinte e quatro) horas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11D6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24 (vinte e quatro) horas</a:t>
                      </a:r>
                      <a:endParaRPr lang="pt-BR" sz="1000" b="0" i="0" kern="1200">
                        <a:solidFill>
                          <a:srgbClr val="311D6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509136"/>
                  </a:ext>
                </a:extLst>
              </a:tr>
              <a:tr h="648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Grupo 3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Internações hospitalares, procedimentos </a:t>
                      </a:r>
                      <a:b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(exames e terapias) de alta complexidade </a:t>
                      </a:r>
                      <a:r>
                        <a:rPr lang="mr-IN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Segoe UI regular"/>
                        </a:rPr>
                        <a:t>–</a:t>
                      </a: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PAC, </a:t>
                      </a:r>
                      <a:r>
                        <a:rPr lang="en-US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</a:t>
                      </a:r>
                      <a:r>
                        <a:rPr lang="pt-BR" sz="1000" b="0" i="0" kern="1200" err="1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ssim</a:t>
                      </a: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definidos no Rol de procedimentos </a:t>
                      </a:r>
                      <a:r>
                        <a:rPr lang="en-US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eventos da ANS e procedimentos cirúrgicos </a:t>
                      </a:r>
                      <a:r>
                        <a:rPr lang="en-US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om utilização </a:t>
                      </a:r>
                      <a:b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 anestesia.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180 (cento e oitenta) dias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i="0" u="none" strike="noStrike" kern="1200" noProof="0">
                          <a:solidFill>
                            <a:srgbClr val="311D6C"/>
                          </a:solidFill>
                          <a:latin typeface="Arial"/>
                        </a:rPr>
                        <a:t>180 (cento e oitenta) dias</a:t>
                      </a:r>
                      <a:endParaRPr lang="pt-BR"/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/>
                          <a:ea typeface="+mn-ea"/>
                          <a:cs typeface="Arial"/>
                        </a:rPr>
                        <a:t>120 (cento e vinte) dias</a:t>
                      </a:r>
                      <a:endParaRPr lang="pt-BR" sz="1000" b="0" i="0" kern="1200">
                        <a:solidFill>
                          <a:srgbClr val="311D6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/>
                          <a:ea typeface="+mn-ea"/>
                          <a:cs typeface="Arial"/>
                        </a:rPr>
                        <a:t>24 (vinte e quatro) horas</a:t>
                      </a:r>
                      <a:endParaRPr lang="pt-BR" sz="1000" b="0" i="0" kern="1200">
                        <a:solidFill>
                          <a:srgbClr val="311D6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813579"/>
                  </a:ext>
                </a:extLst>
              </a:tr>
              <a:tr h="648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Grupo 4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Parto a termo.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kern="1200">
                          <a:solidFill>
                            <a:srgbClr val="311D6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300 (trezentos) dias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11D6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300 (trezentos) dias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11D6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300 (trezentos) dias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11D6C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300 (trezentos) dias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608245"/>
                  </a:ext>
                </a:extLst>
              </a:tr>
              <a:tr h="38859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0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Cobertura Parcial Temporária – CPT </a:t>
                      </a:r>
                      <a:br>
                        <a:rPr lang="pt-BR" sz="1000" b="0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</a:br>
                      <a:r>
                        <a:rPr lang="pt-BR" sz="1000" b="0" i="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Segoe UI Black" panose="020B0A02040204020203" pitchFamily="34" charset="0"/>
                          <a:cs typeface="Arial" panose="020B0604020202020204" pitchFamily="34" charset="0"/>
                        </a:rPr>
                        <a:t>para Doenças e Lesões Preexistentes – DLP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000" b="0" i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meses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 meses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 meses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 meses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11D6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669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11D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409191"/>
                  </a:ext>
                </a:extLst>
              </a:tr>
            </a:tbl>
          </a:graphicData>
        </a:graphic>
      </p:graphicFrame>
      <p:sp>
        <p:nvSpPr>
          <p:cNvPr id="3" name="Subtítulo 2">
            <a:extLst>
              <a:ext uri="{FF2B5EF4-FFF2-40B4-BE49-F238E27FC236}">
                <a16:creationId xmlns:a16="http://schemas.microsoft.com/office/drawing/2014/main" id="{B866E05A-1E62-A741-9E62-9DA1A51264AB}"/>
              </a:ext>
            </a:extLst>
          </p:cNvPr>
          <p:cNvSpPr txBox="1">
            <a:spLocks/>
          </p:cNvSpPr>
          <p:nvPr/>
        </p:nvSpPr>
        <p:spPr>
          <a:xfrm>
            <a:off x="658813" y="589597"/>
            <a:ext cx="8455690" cy="4365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>
                <a:solidFill>
                  <a:srgbClr val="311D6C"/>
                </a:solidFill>
                <a:latin typeface="+mj-lt"/>
                <a:cs typeface="Segoe UI" panose="020B0502040204020203" pitchFamily="34" charset="0"/>
              </a:rPr>
              <a:t>Carências para PME entre 2 e 29 vidas</a:t>
            </a:r>
            <a:endParaRPr lang="pt-BR" sz="3200" b="1">
              <a:solidFill>
                <a:srgbClr val="311D6C"/>
              </a:solidFill>
              <a:latin typeface="+mj-lt"/>
              <a:ea typeface="Segoe UI Black" panose="020B0A02040204020203" pitchFamily="34" charset="0"/>
              <a:cs typeface="Segoe UI Black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37F535F-73EB-4BD8-9D42-0610229FE60F}"/>
              </a:ext>
            </a:extLst>
          </p:cNvPr>
          <p:cNvSpPr txBox="1"/>
          <p:nvPr/>
        </p:nvSpPr>
        <p:spPr>
          <a:xfrm>
            <a:off x="8141110" y="6351496"/>
            <a:ext cx="3068228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342900" indent="-342900">
              <a:buFont typeface="Arial" panose="020B0604020202020204" pitchFamily="34" charset="0"/>
              <a:buChar char="•"/>
              <a:defRPr sz="2000">
                <a:solidFill>
                  <a:srgbClr val="6456ED"/>
                </a:solidFill>
                <a:latin typeface="Segoe UI regular"/>
                <a:cs typeface="Segoe UI regular"/>
              </a:defRPr>
            </a:lvl1pPr>
          </a:lstStyle>
          <a:p>
            <a:pPr marL="0" indent="0" algn="r">
              <a:buNone/>
            </a:pPr>
            <a:r>
              <a:rPr lang="pt-BR" sz="1100">
                <a:solidFill>
                  <a:srgbClr val="311D6C"/>
                </a:solidFill>
                <a:latin typeface="+mj-lt"/>
              </a:rPr>
              <a:t>Válido até: 31/12/2021</a:t>
            </a:r>
            <a:endParaRPr lang="pt-BR" sz="11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0773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69F63963-3F3D-45AF-83EA-B1A7E1093F8F}"/>
              </a:ext>
            </a:extLst>
          </p:cNvPr>
          <p:cNvSpPr/>
          <p:nvPr/>
        </p:nvSpPr>
        <p:spPr>
          <a:xfrm>
            <a:off x="526291" y="1186520"/>
            <a:ext cx="443002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11D6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PROPOSTA DE CONTRATAÇÃO / EMPRESA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600">
                <a:solidFill>
                  <a:srgbClr val="6252E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Processo manual</a:t>
            </a:r>
            <a:br>
              <a:rPr lang="pt-BR" sz="1600">
                <a:solidFill>
                  <a:srgbClr val="6252E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</a:br>
            <a:r>
              <a:rPr lang="pt-BR" sz="1600">
                <a:solidFill>
                  <a:srgbClr val="6252E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Proposta para preenchimento editável</a:t>
            </a:r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600">
                <a:solidFill>
                  <a:srgbClr val="6252E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Empresa deverá imprimir e assinar a proposta</a:t>
            </a:r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600" b="1">
                <a:solidFill>
                  <a:srgbClr val="311D6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PROPOSTA DE ADESÃO / TITULAR    </a:t>
            </a:r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600">
                <a:solidFill>
                  <a:srgbClr val="6252E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Processo manual</a:t>
            </a:r>
            <a:br>
              <a:rPr lang="pt-BR" sz="1600">
                <a:solidFill>
                  <a:srgbClr val="6252E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</a:br>
            <a:r>
              <a:rPr lang="pt-BR" sz="1600">
                <a:solidFill>
                  <a:srgbClr val="6252E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Proposta de adesão para preenchimento editável</a:t>
            </a:r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600">
                <a:solidFill>
                  <a:srgbClr val="6252E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DPS (Declaração Pessoal de Saúde) responder questionário e assinar (respostas no questionário pode vir manuscrito ou digitado)</a:t>
            </a:r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600">
                <a:solidFill>
                  <a:srgbClr val="6252E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Cada titular deve imprimir e assinar</a:t>
            </a:r>
          </a:p>
          <a:p>
            <a:endParaRPr lang="pt-BR" sz="1600">
              <a:solidFill>
                <a:srgbClr val="6252EC"/>
              </a:solidFill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r>
              <a:rPr lang="pt-BR" sz="1600" b="1">
                <a:solidFill>
                  <a:srgbClr val="311D6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DURAÇÃO DO CONTRATO    </a:t>
            </a:r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600">
                <a:solidFill>
                  <a:srgbClr val="6252E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24 meses consecutivos</a:t>
            </a:r>
          </a:p>
          <a:p>
            <a:endParaRPr lang="pt-BR" sz="1600">
              <a:solidFill>
                <a:srgbClr val="6252EC"/>
              </a:solidFill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r>
              <a:rPr lang="pt-BR" sz="1600" b="1">
                <a:solidFill>
                  <a:srgbClr val="311D6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RESTRIÇÃO    </a:t>
            </a:r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600">
                <a:solidFill>
                  <a:srgbClr val="6252EC"/>
                </a:solidFill>
                <a:latin typeface="Calibri Light" panose="020F0302020204030204" pitchFamily="34" charset="0"/>
              </a:rPr>
              <a:t>Empresas de entrega rápida;</a:t>
            </a:r>
          </a:p>
          <a:p>
            <a:r>
              <a:rPr lang="pt-BR" sz="1600">
                <a:solidFill>
                  <a:srgbClr val="6252EC"/>
                </a:solidFill>
                <a:latin typeface="Calibri Light" panose="020F0302020204030204" pitchFamily="34" charset="0"/>
              </a:rPr>
              <a:t>Teleatendimento;</a:t>
            </a:r>
          </a:p>
          <a:p>
            <a:r>
              <a:rPr lang="pt-BR" sz="1600">
                <a:solidFill>
                  <a:srgbClr val="6252EC"/>
                </a:solidFill>
                <a:latin typeface="Calibri Light" panose="020F0302020204030204" pitchFamily="34" charset="0"/>
              </a:rPr>
              <a:t>Segurança armada.</a:t>
            </a:r>
          </a:p>
          <a:p>
            <a:endParaRPr lang="pt-BR" sz="1600">
              <a:solidFill>
                <a:srgbClr val="6252EC"/>
              </a:solidFill>
              <a:latin typeface="Calibri Light" panose="020F0302020204030204" pitchFamily="34" charset="0"/>
            </a:endParaRPr>
          </a:p>
          <a:p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2EF8D66-1778-4CEA-9E57-9547E74CBD3E}"/>
              </a:ext>
            </a:extLst>
          </p:cNvPr>
          <p:cNvCxnSpPr>
            <a:cxnSpLocks/>
          </p:cNvCxnSpPr>
          <p:nvPr/>
        </p:nvCxnSpPr>
        <p:spPr>
          <a:xfrm>
            <a:off x="0" y="6729194"/>
            <a:ext cx="4374077" cy="0"/>
          </a:xfrm>
          <a:prstGeom prst="line">
            <a:avLst/>
          </a:prstGeom>
          <a:ln w="20955">
            <a:solidFill>
              <a:srgbClr val="6456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BA1F1ED-2F96-4D9C-8F7F-FC0FA4A075E6}"/>
              </a:ext>
            </a:extLst>
          </p:cNvPr>
          <p:cNvCxnSpPr>
            <a:cxnSpLocks/>
          </p:cNvCxnSpPr>
          <p:nvPr/>
        </p:nvCxnSpPr>
        <p:spPr>
          <a:xfrm flipV="1">
            <a:off x="44751" y="6556280"/>
            <a:ext cx="3304841" cy="1891"/>
          </a:xfrm>
          <a:prstGeom prst="line">
            <a:avLst/>
          </a:prstGeom>
          <a:ln w="20955">
            <a:solidFill>
              <a:srgbClr val="6456E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506F3C37-1F34-488E-9B25-FB56EE8775D2}"/>
              </a:ext>
            </a:extLst>
          </p:cNvPr>
          <p:cNvCxnSpPr>
            <a:cxnSpLocks/>
          </p:cNvCxnSpPr>
          <p:nvPr/>
        </p:nvCxnSpPr>
        <p:spPr>
          <a:xfrm>
            <a:off x="0" y="6385845"/>
            <a:ext cx="5664940" cy="0"/>
          </a:xfrm>
          <a:prstGeom prst="line">
            <a:avLst/>
          </a:prstGeom>
          <a:ln w="20955">
            <a:solidFill>
              <a:srgbClr val="6456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btítulo 2">
            <a:extLst>
              <a:ext uri="{FF2B5EF4-FFF2-40B4-BE49-F238E27FC236}">
                <a16:creationId xmlns:a16="http://schemas.microsoft.com/office/drawing/2014/main" id="{EA6C04FF-CA28-4419-806A-F2649A13E152}"/>
              </a:ext>
            </a:extLst>
          </p:cNvPr>
          <p:cNvSpPr txBox="1">
            <a:spLocks/>
          </p:cNvSpPr>
          <p:nvPr/>
        </p:nvSpPr>
        <p:spPr>
          <a:xfrm>
            <a:off x="658814" y="598210"/>
            <a:ext cx="8632670" cy="5883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 dirty="0">
                <a:solidFill>
                  <a:srgbClr val="311D6C"/>
                </a:solidFill>
                <a:latin typeface="+mj-lt"/>
                <a:cs typeface="Segoe UI" panose="020B0502040204020203" pitchFamily="34" charset="0"/>
              </a:rPr>
              <a:t>Processo de Contratação do PME Manual</a:t>
            </a:r>
            <a:endParaRPr lang="pt-BR" sz="3200" dirty="0">
              <a:solidFill>
                <a:srgbClr val="311D6C"/>
              </a:solidFill>
              <a:latin typeface="+mj-lt"/>
              <a:ea typeface="Segoe UI Black" panose="020B0A02040204020203" pitchFamily="34" charset="0"/>
              <a:cs typeface="Segoe UI regular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22E7629-CA21-4EDD-B2DC-0B8321952FF9}"/>
              </a:ext>
            </a:extLst>
          </p:cNvPr>
          <p:cNvSpPr/>
          <p:nvPr/>
        </p:nvSpPr>
        <p:spPr>
          <a:xfrm>
            <a:off x="5409716" y="1160015"/>
            <a:ext cx="56649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311D6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ENVIO DO PROCESSO A QSAÚDE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600">
                <a:solidFill>
                  <a:srgbClr val="6252E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 Proposta de Contratação e a Proposta de Adesão devem ser encaminhadas para o e-mail:</a:t>
            </a:r>
            <a:r>
              <a:rPr lang="pt-BR" sz="160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pt-BR" sz="1600" u="sng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vendaspme@qsaude.com.br</a:t>
            </a:r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600">
                <a:solidFill>
                  <a:srgbClr val="6252E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Enviar Proposta de Contratação e a Proposta de Adesão editável (arquivo aberto) </a:t>
            </a:r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600">
                <a:solidFill>
                  <a:srgbClr val="6252E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Enviar Proposta de Contratação assinada e a Proposta de Adesão assinada (em PDF)</a:t>
            </a:r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600">
                <a:solidFill>
                  <a:srgbClr val="6252E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Documentações anexas.</a:t>
            </a:r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600" b="1">
                <a:solidFill>
                  <a:srgbClr val="311D6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ENTREVISTA MÉDICA (por vídeo)</a:t>
            </a:r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600">
                <a:solidFill>
                  <a:srgbClr val="6252E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Após análise da documentação os casos sem pendencias, seguirão para agendamento da Entrevista médica</a:t>
            </a:r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600">
                <a:solidFill>
                  <a:srgbClr val="6252E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 Qsaúde agendará a entrevista médica com apoio do corretor</a:t>
            </a:r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pt-BR" sz="1600">
                <a:solidFill>
                  <a:srgbClr val="6252E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Após a Entrevista médica, seguiremos com a implantação.</a:t>
            </a:r>
            <a:endParaRPr lang="pt-BR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948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59252" y="1698320"/>
            <a:ext cx="5141461" cy="280076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600" dirty="0">
                <a:solidFill>
                  <a:srgbClr val="6456ED"/>
                </a:solidFill>
                <a:latin typeface="+mj-lt"/>
                <a:cs typeface="Segoe UI regular"/>
              </a:rPr>
              <a:t>Agora contamos com a </a:t>
            </a:r>
            <a:r>
              <a:rPr lang="pt-BR" sz="1600" b="1" dirty="0">
                <a:solidFill>
                  <a:srgbClr val="6456ED"/>
                </a:solidFill>
                <a:latin typeface="+mj-lt"/>
                <a:cs typeface="Segoe UI regular"/>
              </a:rPr>
              <a:t>entrevista de entrada por vídeo! </a:t>
            </a:r>
          </a:p>
          <a:p>
            <a:endParaRPr lang="pt-BR" sz="1600" b="1" dirty="0">
              <a:solidFill>
                <a:srgbClr val="6456ED"/>
              </a:solidFill>
              <a:latin typeface="+mj-lt"/>
              <a:cs typeface="Segoe UI regular"/>
            </a:endParaRPr>
          </a:p>
          <a:p>
            <a:r>
              <a:rPr lang="pt-BR" sz="1600" dirty="0">
                <a:solidFill>
                  <a:srgbClr val="6456ED"/>
                </a:solidFill>
                <a:latin typeface="+mj-lt"/>
                <a:cs typeface="Segoe UI regular"/>
              </a:rPr>
              <a:t>Todos os clientes (Titulares e dependentes) devem passar por Entrevista médica (por vídeo) para validação da declaração de saúde e conhecimento de eventuais doenças preexistentes. </a:t>
            </a:r>
          </a:p>
          <a:p>
            <a:r>
              <a:rPr lang="pt-BR" sz="1600" dirty="0">
                <a:solidFill>
                  <a:srgbClr val="6456ED"/>
                </a:solidFill>
                <a:latin typeface="+mj-lt"/>
                <a:cs typeface="Segoe UI regular"/>
              </a:rPr>
              <a:t>O agendamento deverá ser realizado pela Qsaúde. Nossos analistas agendarão com o cliente.</a:t>
            </a:r>
          </a:p>
          <a:p>
            <a:endParaRPr lang="pt-BR" sz="1600" b="1" dirty="0">
              <a:solidFill>
                <a:srgbClr val="6456ED"/>
              </a:solidFill>
              <a:latin typeface="+mj-lt"/>
              <a:cs typeface="Segoe UI regular"/>
            </a:endParaRPr>
          </a:p>
          <a:p>
            <a:pPr algn="l"/>
            <a:endParaRPr lang="pt-BR" sz="1600" dirty="0">
              <a:solidFill>
                <a:srgbClr val="6456ED"/>
              </a:solidFill>
              <a:latin typeface="+mj-lt"/>
              <a:cs typeface="Segoe UI regular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2EF8D66-1778-4CEA-9E57-9547E74CBD3E}"/>
              </a:ext>
            </a:extLst>
          </p:cNvPr>
          <p:cNvCxnSpPr>
            <a:cxnSpLocks/>
          </p:cNvCxnSpPr>
          <p:nvPr/>
        </p:nvCxnSpPr>
        <p:spPr>
          <a:xfrm>
            <a:off x="256674" y="6262751"/>
            <a:ext cx="4374077" cy="0"/>
          </a:xfrm>
          <a:prstGeom prst="line">
            <a:avLst/>
          </a:prstGeom>
          <a:ln w="20955">
            <a:solidFill>
              <a:srgbClr val="6456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BA1F1ED-2F96-4D9C-8F7F-FC0FA4A075E6}"/>
              </a:ext>
            </a:extLst>
          </p:cNvPr>
          <p:cNvCxnSpPr>
            <a:cxnSpLocks/>
          </p:cNvCxnSpPr>
          <p:nvPr/>
        </p:nvCxnSpPr>
        <p:spPr>
          <a:xfrm flipV="1">
            <a:off x="383060" y="6099462"/>
            <a:ext cx="3304841" cy="1891"/>
          </a:xfrm>
          <a:prstGeom prst="line">
            <a:avLst/>
          </a:prstGeom>
          <a:ln w="20955">
            <a:solidFill>
              <a:srgbClr val="6456E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506F3C37-1F34-488E-9B25-FB56EE8775D2}"/>
              </a:ext>
            </a:extLst>
          </p:cNvPr>
          <p:cNvCxnSpPr>
            <a:cxnSpLocks/>
          </p:cNvCxnSpPr>
          <p:nvPr/>
        </p:nvCxnSpPr>
        <p:spPr>
          <a:xfrm>
            <a:off x="-235919" y="5961665"/>
            <a:ext cx="4442159" cy="0"/>
          </a:xfrm>
          <a:prstGeom prst="line">
            <a:avLst/>
          </a:prstGeom>
          <a:ln w="20955">
            <a:solidFill>
              <a:srgbClr val="6456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áfico 16">
            <a:extLst>
              <a:ext uri="{FF2B5EF4-FFF2-40B4-BE49-F238E27FC236}">
                <a16:creationId xmlns:a16="http://schemas.microsoft.com/office/drawing/2014/main" id="{7A27B6EE-6873-4527-9146-58890A472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9586" y="1202403"/>
            <a:ext cx="403384" cy="403384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2C760178-EE38-4644-B4B0-F9F48A2A0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1512" y="3429000"/>
            <a:ext cx="628650" cy="476250"/>
          </a:xfrm>
          <a:prstGeom prst="rect">
            <a:avLst/>
          </a:prstGeom>
        </p:spPr>
      </p:pic>
      <p:sp>
        <p:nvSpPr>
          <p:cNvPr id="21" name="Subtítulo 2">
            <a:extLst>
              <a:ext uri="{FF2B5EF4-FFF2-40B4-BE49-F238E27FC236}">
                <a16:creationId xmlns:a16="http://schemas.microsoft.com/office/drawing/2014/main" id="{EA6C04FF-CA28-4419-806A-F2649A13E152}"/>
              </a:ext>
            </a:extLst>
          </p:cNvPr>
          <p:cNvSpPr txBox="1">
            <a:spLocks/>
          </p:cNvSpPr>
          <p:nvPr/>
        </p:nvSpPr>
        <p:spPr>
          <a:xfrm>
            <a:off x="672881" y="605704"/>
            <a:ext cx="7621007" cy="5883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 dirty="0">
                <a:solidFill>
                  <a:srgbClr val="311D6C"/>
                </a:solidFill>
                <a:latin typeface="+mj-lt"/>
                <a:cs typeface="Segoe UI" panose="020B0502040204020203" pitchFamily="34" charset="0"/>
              </a:rPr>
              <a:t>Agendamento de entrevista médica</a:t>
            </a:r>
          </a:p>
          <a:p>
            <a:pPr algn="l"/>
            <a:endParaRPr lang="pt-BR" sz="3200" dirty="0">
              <a:solidFill>
                <a:srgbClr val="311D6C"/>
              </a:solidFill>
              <a:latin typeface="+mj-lt"/>
              <a:ea typeface="Segoe UI Black" panose="020B0A02040204020203" pitchFamily="34" charset="0"/>
              <a:cs typeface="Segoe UI regular"/>
            </a:endParaRPr>
          </a:p>
        </p:txBody>
      </p:sp>
      <p:pic>
        <p:nvPicPr>
          <p:cNvPr id="23" name="Gráfico 17">
            <a:extLst>
              <a:ext uri="{FF2B5EF4-FFF2-40B4-BE49-F238E27FC236}">
                <a16:creationId xmlns:a16="http://schemas.microsoft.com/office/drawing/2014/main" id="{AED86F4E-201F-419E-8E3B-B60E2C3448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50214" y="1815711"/>
            <a:ext cx="238472" cy="238472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7E3398E6-0243-E849-A8B1-D413B7DEE0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8"/>
          <a:stretch/>
        </p:blipFill>
        <p:spPr>
          <a:xfrm flipH="1">
            <a:off x="5403997" y="646893"/>
            <a:ext cx="5561951" cy="6211107"/>
          </a:xfrm>
          <a:prstGeom prst="rect">
            <a:avLst/>
          </a:prstGeom>
        </p:spPr>
      </p:pic>
      <p:grpSp>
        <p:nvGrpSpPr>
          <p:cNvPr id="12" name="Group 1">
            <a:extLst>
              <a:ext uri="{FF2B5EF4-FFF2-40B4-BE49-F238E27FC236}">
                <a16:creationId xmlns:a16="http://schemas.microsoft.com/office/drawing/2014/main" id="{D0844696-2AC6-44AD-A402-C721ED081A57}"/>
              </a:ext>
            </a:extLst>
          </p:cNvPr>
          <p:cNvGrpSpPr/>
          <p:nvPr/>
        </p:nvGrpSpPr>
        <p:grpSpPr>
          <a:xfrm>
            <a:off x="658812" y="4660485"/>
            <a:ext cx="4642058" cy="1134674"/>
            <a:chOff x="6562344" y="4603531"/>
            <a:chExt cx="4291584" cy="1560557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FF53206F-E859-4F36-8A45-209E70CEE132}"/>
                </a:ext>
              </a:extLst>
            </p:cNvPr>
            <p:cNvSpPr txBox="1"/>
            <p:nvPr/>
          </p:nvSpPr>
          <p:spPr>
            <a:xfrm>
              <a:off x="6733671" y="4674494"/>
              <a:ext cx="4037961" cy="14895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400">
                  <a:solidFill>
                    <a:srgbClr val="FF669F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IMPORTANTE: </a:t>
              </a:r>
              <a:r>
                <a:rPr lang="pt-BR" sz="1400">
                  <a:solidFill>
                    <a:srgbClr val="6456ED"/>
                  </a:solidFill>
                  <a:latin typeface="+mj-lt"/>
                  <a:cs typeface="Segoe UI regular"/>
                </a:rPr>
                <a:t>No caso de um único cliente não realizar a entrevista, comprometerá a vigência de todos, pois, o processo somente seguirá após todos realizarem a entrevista.</a:t>
              </a:r>
            </a:p>
            <a:p>
              <a:pPr marL="0" indent="0">
                <a:lnSpc>
                  <a:spcPct val="150000"/>
                </a:lnSpc>
                <a:spcBef>
                  <a:spcPts val="0"/>
                </a:spcBef>
                <a:buNone/>
              </a:pPr>
              <a:endParaRPr lang="pt-BR" sz="1400">
                <a:solidFill>
                  <a:srgbClr val="FF669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Retângulo Arredondado 7">
              <a:extLst>
                <a:ext uri="{FF2B5EF4-FFF2-40B4-BE49-F238E27FC236}">
                  <a16:creationId xmlns:a16="http://schemas.microsoft.com/office/drawing/2014/main" id="{A9E02307-DED4-4768-B12E-FEB4788BD2F0}"/>
                </a:ext>
              </a:extLst>
            </p:cNvPr>
            <p:cNvSpPr/>
            <p:nvPr/>
          </p:nvSpPr>
          <p:spPr>
            <a:xfrm>
              <a:off x="6562344" y="4603531"/>
              <a:ext cx="4291584" cy="1525807"/>
            </a:xfrm>
            <a:prstGeom prst="roundRect">
              <a:avLst>
                <a:gd name="adj" fmla="val 5758"/>
              </a:avLst>
            </a:prstGeom>
            <a:noFill/>
            <a:ln w="28575">
              <a:solidFill>
                <a:srgbClr val="FF66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110455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87773" y="1062845"/>
            <a:ext cx="8459974" cy="42774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b="1" dirty="0">
                <a:solidFill>
                  <a:srgbClr val="311D6C"/>
                </a:solidFill>
                <a:latin typeface="+mj-lt"/>
                <a:ea typeface="Segoe UI Black"/>
                <a:cs typeface="Segoe UI regular"/>
              </a:rPr>
              <a:t>São permitidos os seguintes titulares: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9F63963-3F3D-45AF-83EA-B1A7E1093F8F}"/>
              </a:ext>
            </a:extLst>
          </p:cNvPr>
          <p:cNvSpPr/>
          <p:nvPr/>
        </p:nvSpPr>
        <p:spPr>
          <a:xfrm>
            <a:off x="658812" y="1855741"/>
            <a:ext cx="5437187" cy="3084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>
                <a:solidFill>
                  <a:srgbClr val="311D6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Donos/Sócios;</a:t>
            </a:r>
            <a:endParaRPr lang="pt-BR">
              <a:solidFill>
                <a:srgbClr val="311D6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>
                <a:solidFill>
                  <a:srgbClr val="311D6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Funcionários </a:t>
            </a:r>
            <a:r>
              <a:rPr lang="pt-BR" err="1">
                <a:solidFill>
                  <a:srgbClr val="311D6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CLT´s</a:t>
            </a:r>
            <a:r>
              <a:rPr lang="pt-BR">
                <a:solidFill>
                  <a:srgbClr val="311D6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pt-BR">
              <a:solidFill>
                <a:srgbClr val="311D6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>
                <a:solidFill>
                  <a:srgbClr val="311D6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Estagiários;</a:t>
            </a:r>
            <a:endParaRPr lang="pt-BR">
              <a:solidFill>
                <a:srgbClr val="311D6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>
                <a:solidFill>
                  <a:srgbClr val="311D6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Menores Aprendizes;</a:t>
            </a:r>
            <a:endParaRPr lang="pt-BR">
              <a:solidFill>
                <a:srgbClr val="311D6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>
                <a:solidFill>
                  <a:srgbClr val="311D6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Trabalhadores temporários (PJ);</a:t>
            </a:r>
            <a:endParaRPr lang="pt-BR">
              <a:solidFill>
                <a:srgbClr val="311D6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>
                <a:solidFill>
                  <a:srgbClr val="311D6C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Demitidos e Aposentados que tenham sido vinculados anteriormente à Pessoa Jurídica Contratante, desde que estejam usufruindo dos direitos previstos nos artigos 30 e 31 da Lei n.º 9.656/1998.</a:t>
            </a:r>
            <a:endParaRPr lang="pt-BR">
              <a:solidFill>
                <a:srgbClr val="311D6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200">
              <a:solidFill>
                <a:srgbClr val="6456ED"/>
              </a:solidFill>
              <a:latin typeface="+mj-lt"/>
              <a:cs typeface="Segoe UI regular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2EF8D66-1778-4CEA-9E57-9547E74CBD3E}"/>
              </a:ext>
            </a:extLst>
          </p:cNvPr>
          <p:cNvCxnSpPr>
            <a:cxnSpLocks/>
          </p:cNvCxnSpPr>
          <p:nvPr/>
        </p:nvCxnSpPr>
        <p:spPr>
          <a:xfrm>
            <a:off x="0" y="6729194"/>
            <a:ext cx="4374077" cy="0"/>
          </a:xfrm>
          <a:prstGeom prst="line">
            <a:avLst/>
          </a:prstGeom>
          <a:ln w="20955">
            <a:solidFill>
              <a:srgbClr val="6456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BA1F1ED-2F96-4D9C-8F7F-FC0FA4A075E6}"/>
              </a:ext>
            </a:extLst>
          </p:cNvPr>
          <p:cNvCxnSpPr>
            <a:cxnSpLocks/>
          </p:cNvCxnSpPr>
          <p:nvPr/>
        </p:nvCxnSpPr>
        <p:spPr>
          <a:xfrm flipV="1">
            <a:off x="44751" y="6556280"/>
            <a:ext cx="3304841" cy="1891"/>
          </a:xfrm>
          <a:prstGeom prst="line">
            <a:avLst/>
          </a:prstGeom>
          <a:ln w="20955">
            <a:solidFill>
              <a:srgbClr val="6456E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506F3C37-1F34-488E-9B25-FB56EE8775D2}"/>
              </a:ext>
            </a:extLst>
          </p:cNvPr>
          <p:cNvCxnSpPr>
            <a:cxnSpLocks/>
          </p:cNvCxnSpPr>
          <p:nvPr/>
        </p:nvCxnSpPr>
        <p:spPr>
          <a:xfrm>
            <a:off x="0" y="6385845"/>
            <a:ext cx="5664940" cy="0"/>
          </a:xfrm>
          <a:prstGeom prst="line">
            <a:avLst/>
          </a:prstGeom>
          <a:ln w="20955">
            <a:solidFill>
              <a:srgbClr val="6456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btítulo 2">
            <a:extLst>
              <a:ext uri="{FF2B5EF4-FFF2-40B4-BE49-F238E27FC236}">
                <a16:creationId xmlns:a16="http://schemas.microsoft.com/office/drawing/2014/main" id="{EA6C04FF-CA28-4419-806A-F2649A13E152}"/>
              </a:ext>
            </a:extLst>
          </p:cNvPr>
          <p:cNvSpPr txBox="1">
            <a:spLocks/>
          </p:cNvSpPr>
          <p:nvPr/>
        </p:nvSpPr>
        <p:spPr>
          <a:xfrm>
            <a:off x="658814" y="598210"/>
            <a:ext cx="5041900" cy="5883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 dirty="0">
                <a:solidFill>
                  <a:srgbClr val="311D6C"/>
                </a:solidFill>
                <a:latin typeface="+mj-lt"/>
                <a:cs typeface="Segoe UI" panose="020B0502040204020203" pitchFamily="34" charset="0"/>
              </a:rPr>
              <a:t>Quem pode aderir?</a:t>
            </a:r>
            <a:endParaRPr lang="pt-BR" sz="3200" dirty="0">
              <a:solidFill>
                <a:srgbClr val="311D6C"/>
              </a:solidFill>
              <a:latin typeface="+mj-lt"/>
              <a:ea typeface="Segoe UI Black" panose="020B0A02040204020203" pitchFamily="34" charset="0"/>
              <a:cs typeface="Segoe UI regular"/>
            </a:endParaRPr>
          </a:p>
        </p:txBody>
      </p:sp>
      <p:pic>
        <p:nvPicPr>
          <p:cNvPr id="20" name="Imagem 19" descr="Homem com criança no colo&#10;&#10;Descrição gerada automaticamente com confiança média">
            <a:extLst>
              <a:ext uri="{FF2B5EF4-FFF2-40B4-BE49-F238E27FC236}">
                <a16:creationId xmlns:a16="http://schemas.microsoft.com/office/drawing/2014/main" id="{7B73D5AD-EC31-A24A-9D45-D140CD014F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t="18408" r="5437" b="2807"/>
          <a:stretch/>
        </p:blipFill>
        <p:spPr>
          <a:xfrm>
            <a:off x="7096901" y="2810332"/>
            <a:ext cx="5664940" cy="4057218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070B1F65-A29B-1447-B8C3-DC70213269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669F">
                <a:tint val="45000"/>
                <a:satMod val="400000"/>
              </a:srgbClr>
            </a:duotone>
          </a:blip>
          <a:srcRect t="12355"/>
          <a:stretch/>
        </p:blipFill>
        <p:spPr>
          <a:xfrm>
            <a:off x="6542637" y="2531443"/>
            <a:ext cx="6228828" cy="38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31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87773" y="1062845"/>
            <a:ext cx="8459974" cy="42774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000" b="1" dirty="0">
                <a:solidFill>
                  <a:srgbClr val="311D6C"/>
                </a:solidFill>
                <a:latin typeface="+mj-lt"/>
                <a:ea typeface="Segoe UI Black"/>
                <a:cs typeface="Segoe UI regular"/>
              </a:rPr>
              <a:t>São permitidos os seguintes dependentes: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9F63963-3F3D-45AF-83EA-B1A7E1093F8F}"/>
              </a:ext>
            </a:extLst>
          </p:cNvPr>
          <p:cNvSpPr/>
          <p:nvPr/>
        </p:nvSpPr>
        <p:spPr>
          <a:xfrm>
            <a:off x="658812" y="1855741"/>
            <a:ext cx="5437187" cy="449014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  <a:tabLst>
                <a:tab pos="457200" algn="l"/>
              </a:tabLst>
            </a:pPr>
            <a:r>
              <a:rPr lang="pt-BR" dirty="0">
                <a:solidFill>
                  <a:srgbClr val="311D6C"/>
                </a:solidFill>
                <a:latin typeface="Segoe UI" panose="020B0502040204020203" pitchFamily="34" charset="0"/>
                <a:cs typeface="Times New Roman" panose="02020603050405020304" pitchFamily="18" charset="0"/>
              </a:rPr>
              <a:t>Cônjuge</a:t>
            </a:r>
            <a:endParaRPr lang="pt-BR"/>
          </a:p>
          <a:p>
            <a:pPr marL="285750" indent="-285750">
              <a:buFont typeface="Arial"/>
              <a:buChar char="•"/>
              <a:tabLst>
                <a:tab pos="457200" algn="l"/>
              </a:tabLst>
            </a:pPr>
            <a:r>
              <a:rPr lang="pt-BR" dirty="0">
                <a:solidFill>
                  <a:srgbClr val="311D6C"/>
                </a:solidFill>
                <a:latin typeface="Segoe UI" panose="020B0502040204020203" pitchFamily="34" charset="0"/>
                <a:cs typeface="Times New Roman" panose="02020603050405020304" pitchFamily="18" charset="0"/>
              </a:rPr>
              <a:t>Companheiro(a)</a:t>
            </a:r>
          </a:p>
          <a:p>
            <a:pPr marL="285750" indent="-285750">
              <a:buFont typeface="Arial"/>
              <a:buChar char="•"/>
              <a:tabLst>
                <a:tab pos="457200" algn="l"/>
              </a:tabLst>
            </a:pPr>
            <a:r>
              <a:rPr lang="pt-BR" dirty="0">
                <a:solidFill>
                  <a:srgbClr val="311D6C"/>
                </a:solidFill>
                <a:latin typeface="Segoe UI" panose="020B0502040204020203" pitchFamily="34" charset="0"/>
                <a:cs typeface="Times New Roman" panose="02020603050405020304" pitchFamily="18" charset="0"/>
              </a:rPr>
              <a:t>Filhos</a:t>
            </a:r>
          </a:p>
          <a:p>
            <a:pPr marL="285750" indent="-285750">
              <a:buFont typeface="Arial"/>
              <a:buChar char="•"/>
              <a:tabLst>
                <a:tab pos="457200" algn="l"/>
              </a:tabLst>
            </a:pPr>
            <a:r>
              <a:rPr lang="pt-BR" dirty="0">
                <a:solidFill>
                  <a:srgbClr val="311D6C"/>
                </a:solidFill>
                <a:latin typeface="Segoe UI" panose="020B0502040204020203" pitchFamily="34" charset="0"/>
                <a:cs typeface="Times New Roman" panose="02020603050405020304" pitchFamily="18" charset="0"/>
              </a:rPr>
              <a:t>Enteados</a:t>
            </a:r>
          </a:p>
          <a:p>
            <a:pPr marL="285750" indent="-285750">
              <a:buFont typeface="Arial"/>
              <a:buChar char="•"/>
              <a:tabLst>
                <a:tab pos="457200" algn="l"/>
              </a:tabLst>
            </a:pPr>
            <a:r>
              <a:rPr lang="pt-BR" dirty="0">
                <a:solidFill>
                  <a:srgbClr val="311D6C"/>
                </a:solidFill>
                <a:latin typeface="Segoe UI" panose="020B0502040204020203" pitchFamily="34" charset="0"/>
                <a:cs typeface="Times New Roman" panose="02020603050405020304" pitchFamily="18" charset="0"/>
              </a:rPr>
              <a:t>Menores solteiros sob guarda judicial ou tutela</a:t>
            </a:r>
          </a:p>
          <a:p>
            <a:pPr marL="285750" indent="-285750">
              <a:buFont typeface="Arial"/>
              <a:buChar char="•"/>
              <a:tabLst>
                <a:tab pos="457200" algn="l"/>
              </a:tabLst>
            </a:pPr>
            <a:r>
              <a:rPr lang="pt-BR" dirty="0">
                <a:solidFill>
                  <a:srgbClr val="311D6C"/>
                </a:solidFill>
                <a:latin typeface="Segoe UI" panose="020B0502040204020203" pitchFamily="34" charset="0"/>
                <a:cs typeface="Times New Roman" panose="02020603050405020304" pitchFamily="18" charset="0"/>
              </a:rPr>
              <a:t>Pai e mãe</a:t>
            </a:r>
          </a:p>
          <a:p>
            <a:pPr marL="285750" indent="-285750">
              <a:buFont typeface="Arial"/>
              <a:buChar char="•"/>
              <a:tabLst>
                <a:tab pos="457200" algn="l"/>
              </a:tabLst>
            </a:pPr>
            <a:r>
              <a:rPr lang="pt-BR" dirty="0">
                <a:solidFill>
                  <a:srgbClr val="311D6C"/>
                </a:solidFill>
                <a:latin typeface="Segoe UI" panose="020B0502040204020203" pitchFamily="34" charset="0"/>
                <a:cs typeface="Times New Roman" panose="02020603050405020304" pitchFamily="18" charset="0"/>
              </a:rPr>
              <a:t>Avós</a:t>
            </a:r>
          </a:p>
          <a:p>
            <a:pPr marL="285750" indent="-285750">
              <a:buFont typeface="Arial"/>
              <a:buChar char="•"/>
              <a:tabLst>
                <a:tab pos="457200" algn="l"/>
              </a:tabLst>
            </a:pPr>
            <a:r>
              <a:rPr lang="pt-BR" dirty="0">
                <a:solidFill>
                  <a:srgbClr val="311D6C"/>
                </a:solidFill>
                <a:latin typeface="Segoe UI" panose="020B0502040204020203" pitchFamily="34" charset="0"/>
                <a:cs typeface="Times New Roman" panose="02020603050405020304" pitchFamily="18" charset="0"/>
              </a:rPr>
              <a:t>Irmãos</a:t>
            </a:r>
          </a:p>
          <a:p>
            <a:pPr marL="285750" indent="-285750">
              <a:buFont typeface="Arial"/>
              <a:buChar char="•"/>
              <a:tabLst>
                <a:tab pos="457200" algn="l"/>
              </a:tabLst>
            </a:pPr>
            <a:r>
              <a:rPr lang="pt-BR" dirty="0">
                <a:solidFill>
                  <a:srgbClr val="311D6C"/>
                </a:solidFill>
                <a:latin typeface="Segoe UI" panose="020B0502040204020203" pitchFamily="34" charset="0"/>
                <a:cs typeface="Times New Roman" panose="02020603050405020304" pitchFamily="18" charset="0"/>
              </a:rPr>
              <a:t>Tios</a:t>
            </a:r>
          </a:p>
          <a:p>
            <a:pPr marL="285750" indent="-285750">
              <a:buFont typeface="Arial"/>
              <a:buChar char="•"/>
              <a:tabLst>
                <a:tab pos="457200" algn="l"/>
              </a:tabLst>
            </a:pPr>
            <a:r>
              <a:rPr lang="pt-BR" dirty="0">
                <a:solidFill>
                  <a:srgbClr val="311D6C"/>
                </a:solidFill>
                <a:latin typeface="Segoe UI" panose="020B0502040204020203" pitchFamily="34" charset="0"/>
                <a:cs typeface="Times New Roman" panose="02020603050405020304" pitchFamily="18" charset="0"/>
              </a:rPr>
              <a:t>Sobrinhos</a:t>
            </a:r>
          </a:p>
          <a:p>
            <a:pPr marL="285750" indent="-285750">
              <a:buFont typeface="Arial"/>
              <a:buChar char="•"/>
              <a:tabLst>
                <a:tab pos="457200" algn="l"/>
              </a:tabLst>
            </a:pPr>
            <a:r>
              <a:rPr lang="pt-BR" dirty="0">
                <a:solidFill>
                  <a:srgbClr val="311D6C"/>
                </a:solidFill>
                <a:latin typeface="Segoe UI" panose="020B0502040204020203" pitchFamily="34" charset="0"/>
                <a:cs typeface="Times New Roman" panose="02020603050405020304" pitchFamily="18" charset="0"/>
              </a:rPr>
              <a:t>Netos e bisnetos</a:t>
            </a:r>
          </a:p>
          <a:p>
            <a:pPr marL="285750" indent="-285750">
              <a:buFont typeface="Arial"/>
              <a:buChar char="•"/>
              <a:tabLst>
                <a:tab pos="457200" algn="l"/>
              </a:tabLst>
            </a:pPr>
            <a:r>
              <a:rPr lang="pt-BR" dirty="0">
                <a:solidFill>
                  <a:srgbClr val="311D6C"/>
                </a:solidFill>
                <a:latin typeface="Segoe UI" panose="020B0502040204020203" pitchFamily="34" charset="0"/>
                <a:cs typeface="Times New Roman" panose="02020603050405020304" pitchFamily="18" charset="0"/>
              </a:rPr>
              <a:t>Sogros</a:t>
            </a:r>
          </a:p>
          <a:p>
            <a:pPr marL="285750" indent="-285750">
              <a:buFont typeface="Arial"/>
              <a:buChar char="•"/>
              <a:tabLst>
                <a:tab pos="457200" algn="l"/>
              </a:tabLst>
            </a:pPr>
            <a:r>
              <a:rPr lang="pt-BR" dirty="0">
                <a:solidFill>
                  <a:srgbClr val="311D6C"/>
                </a:solidFill>
                <a:latin typeface="Segoe UI" panose="020B0502040204020203" pitchFamily="34" charset="0"/>
                <a:cs typeface="Times New Roman" panose="02020603050405020304" pitchFamily="18" charset="0"/>
              </a:rPr>
              <a:t>Cunhados</a:t>
            </a:r>
          </a:p>
          <a:p>
            <a:pPr marL="285750" indent="-285750">
              <a:buFont typeface="Arial"/>
              <a:buChar char="•"/>
              <a:tabLst>
                <a:tab pos="457200" algn="l"/>
              </a:tabLst>
            </a:pPr>
            <a:r>
              <a:rPr lang="pt-BR" dirty="0">
                <a:solidFill>
                  <a:srgbClr val="311D6C"/>
                </a:solidFill>
                <a:latin typeface="Segoe UI" panose="020B0502040204020203" pitchFamily="34" charset="0"/>
                <a:cs typeface="Times New Roman" panose="02020603050405020304" pitchFamily="18" charset="0"/>
              </a:rPr>
              <a:t>Genro e nora</a:t>
            </a:r>
          </a:p>
          <a:p>
            <a:pPr marL="285750" indent="-285750">
              <a:buFont typeface="Arial"/>
              <a:buChar char="•"/>
              <a:tabLst>
                <a:tab pos="457200" algn="l"/>
              </a:tabLst>
            </a:pPr>
            <a:r>
              <a:rPr lang="pt-BR" dirty="0">
                <a:solidFill>
                  <a:srgbClr val="311D6C"/>
                </a:solidFill>
                <a:latin typeface="Segoe UI" panose="020B0502040204020203" pitchFamily="34" charset="0"/>
                <a:cs typeface="Times New Roman" panose="02020603050405020304" pitchFamily="18" charset="0"/>
              </a:rPr>
              <a:t>Padrasto e Madrasta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6456ED"/>
              </a:solidFill>
              <a:cs typeface="Segoe UI regular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2EF8D66-1778-4CEA-9E57-9547E74CBD3E}"/>
              </a:ext>
            </a:extLst>
          </p:cNvPr>
          <p:cNvCxnSpPr>
            <a:cxnSpLocks/>
          </p:cNvCxnSpPr>
          <p:nvPr/>
        </p:nvCxnSpPr>
        <p:spPr>
          <a:xfrm>
            <a:off x="0" y="6729194"/>
            <a:ext cx="4374077" cy="0"/>
          </a:xfrm>
          <a:prstGeom prst="line">
            <a:avLst/>
          </a:prstGeom>
          <a:ln w="20955">
            <a:solidFill>
              <a:srgbClr val="6456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9BA1F1ED-2F96-4D9C-8F7F-FC0FA4A075E6}"/>
              </a:ext>
            </a:extLst>
          </p:cNvPr>
          <p:cNvCxnSpPr>
            <a:cxnSpLocks/>
          </p:cNvCxnSpPr>
          <p:nvPr/>
        </p:nvCxnSpPr>
        <p:spPr>
          <a:xfrm flipV="1">
            <a:off x="44751" y="6556280"/>
            <a:ext cx="3304841" cy="1891"/>
          </a:xfrm>
          <a:prstGeom prst="line">
            <a:avLst/>
          </a:prstGeom>
          <a:ln w="20955">
            <a:solidFill>
              <a:srgbClr val="6456E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506F3C37-1F34-488E-9B25-FB56EE8775D2}"/>
              </a:ext>
            </a:extLst>
          </p:cNvPr>
          <p:cNvCxnSpPr>
            <a:cxnSpLocks/>
          </p:cNvCxnSpPr>
          <p:nvPr/>
        </p:nvCxnSpPr>
        <p:spPr>
          <a:xfrm>
            <a:off x="0" y="6385845"/>
            <a:ext cx="5664940" cy="0"/>
          </a:xfrm>
          <a:prstGeom prst="line">
            <a:avLst/>
          </a:prstGeom>
          <a:ln w="20955">
            <a:solidFill>
              <a:srgbClr val="6456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btítulo 2">
            <a:extLst>
              <a:ext uri="{FF2B5EF4-FFF2-40B4-BE49-F238E27FC236}">
                <a16:creationId xmlns:a16="http://schemas.microsoft.com/office/drawing/2014/main" id="{EA6C04FF-CA28-4419-806A-F2649A13E152}"/>
              </a:ext>
            </a:extLst>
          </p:cNvPr>
          <p:cNvSpPr txBox="1">
            <a:spLocks/>
          </p:cNvSpPr>
          <p:nvPr/>
        </p:nvSpPr>
        <p:spPr>
          <a:xfrm>
            <a:off x="658814" y="598210"/>
            <a:ext cx="5041900" cy="5883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 dirty="0">
                <a:solidFill>
                  <a:srgbClr val="311D6C"/>
                </a:solidFill>
                <a:latin typeface="+mj-lt"/>
                <a:cs typeface="Segoe UI" panose="020B0502040204020203" pitchFamily="34" charset="0"/>
              </a:rPr>
              <a:t>Quem pode aderir?</a:t>
            </a:r>
            <a:endParaRPr lang="pt-BR" sz="3200" dirty="0">
              <a:solidFill>
                <a:srgbClr val="311D6C"/>
              </a:solidFill>
              <a:latin typeface="+mj-lt"/>
              <a:ea typeface="Segoe UI Black" panose="020B0A02040204020203" pitchFamily="34" charset="0"/>
              <a:cs typeface="Segoe UI regular"/>
            </a:endParaRPr>
          </a:p>
        </p:txBody>
      </p:sp>
      <p:pic>
        <p:nvPicPr>
          <p:cNvPr id="20" name="Imagem 19" descr="Homem com criança no colo&#10;&#10;Descrição gerada automaticamente com confiança média">
            <a:extLst>
              <a:ext uri="{FF2B5EF4-FFF2-40B4-BE49-F238E27FC236}">
                <a16:creationId xmlns:a16="http://schemas.microsoft.com/office/drawing/2014/main" id="{7B73D5AD-EC31-A24A-9D45-D140CD014F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t="18408" r="5437" b="2807"/>
          <a:stretch/>
        </p:blipFill>
        <p:spPr>
          <a:xfrm>
            <a:off x="7096901" y="2810332"/>
            <a:ext cx="5664940" cy="4057218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070B1F65-A29B-1447-B8C3-DC70213269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FF669F">
                <a:tint val="45000"/>
                <a:satMod val="400000"/>
              </a:srgbClr>
            </a:duotone>
          </a:blip>
          <a:srcRect t="12355"/>
          <a:stretch/>
        </p:blipFill>
        <p:spPr>
          <a:xfrm>
            <a:off x="6542637" y="2531443"/>
            <a:ext cx="6228828" cy="38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07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4E48BA33-FBBB-423A-A165-8088161D4CFD}"/>
              </a:ext>
            </a:extLst>
          </p:cNvPr>
          <p:cNvSpPr txBox="1"/>
          <p:nvPr/>
        </p:nvSpPr>
        <p:spPr>
          <a:xfrm>
            <a:off x="8763174" y="285535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pt-BR" sz="8000" b="1">
              <a:solidFill>
                <a:srgbClr val="765CE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onector reto 12">
            <a:extLst>
              <a:ext uri="{FF2B5EF4-FFF2-40B4-BE49-F238E27FC236}">
                <a16:creationId xmlns:a16="http://schemas.microsoft.com/office/drawing/2014/main" id="{019FDFFA-9777-4BF1-A05F-B577217DA00B}"/>
              </a:ext>
            </a:extLst>
          </p:cNvPr>
          <p:cNvSpPr/>
          <p:nvPr/>
        </p:nvSpPr>
        <p:spPr>
          <a:xfrm>
            <a:off x="9592928" y="1945019"/>
            <a:ext cx="2133054" cy="0"/>
          </a:xfrm>
          <a:prstGeom prst="line">
            <a:avLst/>
          </a:prstGeom>
          <a:ln w="20955">
            <a:solidFill>
              <a:srgbClr val="FF669F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" name="Conector reto 13">
            <a:extLst>
              <a:ext uri="{FF2B5EF4-FFF2-40B4-BE49-F238E27FC236}">
                <a16:creationId xmlns:a16="http://schemas.microsoft.com/office/drawing/2014/main" id="{5CFFF7A2-F168-4AF7-AF88-8B0E467A5905}"/>
              </a:ext>
            </a:extLst>
          </p:cNvPr>
          <p:cNvSpPr/>
          <p:nvPr/>
        </p:nvSpPr>
        <p:spPr>
          <a:xfrm>
            <a:off x="9408751" y="1726399"/>
            <a:ext cx="2215644" cy="0"/>
          </a:xfrm>
          <a:prstGeom prst="line">
            <a:avLst/>
          </a:prstGeom>
          <a:ln w="20955">
            <a:solidFill>
              <a:srgbClr val="FF669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E0E2EDF2-3767-48AF-951E-DE54100305D1}"/>
              </a:ext>
            </a:extLst>
          </p:cNvPr>
          <p:cNvSpPr txBox="1">
            <a:spLocks/>
          </p:cNvSpPr>
          <p:nvPr/>
        </p:nvSpPr>
        <p:spPr>
          <a:xfrm>
            <a:off x="658813" y="1876164"/>
            <a:ext cx="6383881" cy="8469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pt-BR" sz="2000" b="1">
                <a:solidFill>
                  <a:srgbClr val="311D6C"/>
                </a:solidFill>
                <a:latin typeface="+mj-lt"/>
                <a:cs typeface="Segoe UI regular"/>
              </a:rPr>
              <a:t>Telefone e WhatsApp:</a:t>
            </a:r>
          </a:p>
          <a:p>
            <a:pPr algn="l">
              <a:lnSpc>
                <a:spcPts val="1500"/>
              </a:lnSpc>
            </a:pPr>
            <a:r>
              <a:rPr lang="pt-BR" sz="2000">
                <a:solidFill>
                  <a:srgbClr val="6557EE"/>
                </a:solidFill>
                <a:latin typeface="+mj-lt"/>
                <a:cs typeface="Segoe UI regular"/>
              </a:rPr>
              <a:t>(011) 3003-9151 Atendimento Exclusivo ao Cliente</a:t>
            </a:r>
          </a:p>
          <a:p>
            <a:pPr algn="l">
              <a:lnSpc>
                <a:spcPts val="1500"/>
              </a:lnSpc>
            </a:pPr>
            <a:r>
              <a:rPr lang="pt-BR" sz="1400">
                <a:solidFill>
                  <a:srgbClr val="6557EE"/>
                </a:solidFill>
                <a:latin typeface="+mj-lt"/>
                <a:cs typeface="Segoe UI regular"/>
              </a:rPr>
              <a:t>Segunda a sexta, exceto feriados, das 8h às 18h.</a:t>
            </a:r>
          </a:p>
          <a:p>
            <a:pPr algn="l">
              <a:lnSpc>
                <a:spcPts val="1500"/>
              </a:lnSpc>
            </a:pPr>
            <a:endParaRPr lang="pt-BR" sz="2000">
              <a:solidFill>
                <a:srgbClr val="6557EE"/>
              </a:solidFill>
              <a:latin typeface="+mj-lt"/>
              <a:cs typeface="Segoe UI regular"/>
            </a:endParaRPr>
          </a:p>
          <a:p>
            <a:pPr algn="l">
              <a:lnSpc>
                <a:spcPts val="1500"/>
              </a:lnSpc>
            </a:pPr>
            <a:endParaRPr lang="pt-BR" sz="2000" b="1">
              <a:solidFill>
                <a:srgbClr val="6557EE"/>
              </a:solidFill>
              <a:latin typeface="+mj-lt"/>
              <a:cs typeface="Segoe UI regular"/>
            </a:endParaRPr>
          </a:p>
        </p:txBody>
      </p:sp>
      <p:sp>
        <p:nvSpPr>
          <p:cNvPr id="15" name="Conector reto 12">
            <a:extLst>
              <a:ext uri="{FF2B5EF4-FFF2-40B4-BE49-F238E27FC236}">
                <a16:creationId xmlns:a16="http://schemas.microsoft.com/office/drawing/2014/main" id="{019FDFFA-9777-4BF1-A05F-B577217DA00B}"/>
              </a:ext>
            </a:extLst>
          </p:cNvPr>
          <p:cNvSpPr/>
          <p:nvPr/>
        </p:nvSpPr>
        <p:spPr>
          <a:xfrm flipH="1">
            <a:off x="4899567" y="6199881"/>
            <a:ext cx="2473073" cy="0"/>
          </a:xfrm>
          <a:prstGeom prst="line">
            <a:avLst/>
          </a:prstGeom>
          <a:ln w="20955">
            <a:solidFill>
              <a:srgbClr val="FF669F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Conector reto 13">
            <a:extLst>
              <a:ext uri="{FF2B5EF4-FFF2-40B4-BE49-F238E27FC236}">
                <a16:creationId xmlns:a16="http://schemas.microsoft.com/office/drawing/2014/main" id="{5CFFF7A2-F168-4AF7-AF88-8B0E467A5905}"/>
              </a:ext>
            </a:extLst>
          </p:cNvPr>
          <p:cNvSpPr/>
          <p:nvPr/>
        </p:nvSpPr>
        <p:spPr>
          <a:xfrm>
            <a:off x="5257538" y="5932880"/>
            <a:ext cx="2870737" cy="0"/>
          </a:xfrm>
          <a:prstGeom prst="line">
            <a:avLst/>
          </a:prstGeom>
          <a:ln w="20955">
            <a:solidFill>
              <a:srgbClr val="FF669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EA6C04FF-CA28-4419-806A-F2649A13E152}"/>
              </a:ext>
            </a:extLst>
          </p:cNvPr>
          <p:cNvSpPr txBox="1">
            <a:spLocks/>
          </p:cNvSpPr>
          <p:nvPr/>
        </p:nvSpPr>
        <p:spPr>
          <a:xfrm>
            <a:off x="658813" y="598210"/>
            <a:ext cx="7621007" cy="5883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>
                <a:solidFill>
                  <a:srgbClr val="311D6C"/>
                </a:solidFill>
                <a:latin typeface="+mj-lt"/>
                <a:cs typeface="Segoe UI" panose="020B0502040204020203" pitchFamily="34" charset="0"/>
              </a:rPr>
              <a:t>Canais de Atendimento</a:t>
            </a:r>
            <a:endParaRPr lang="pt-BR" sz="3200">
              <a:solidFill>
                <a:srgbClr val="311D6C"/>
              </a:solidFill>
              <a:latin typeface="+mj-lt"/>
              <a:ea typeface="Segoe UI Black" panose="020B0A02040204020203" pitchFamily="34" charset="0"/>
              <a:cs typeface="Segoe UI regular"/>
            </a:endParaRP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0F2B5FCE-A545-49C0-9537-55B7AE7AFFA2}"/>
              </a:ext>
            </a:extLst>
          </p:cNvPr>
          <p:cNvSpPr txBox="1">
            <a:spLocks/>
          </p:cNvSpPr>
          <p:nvPr/>
        </p:nvSpPr>
        <p:spPr>
          <a:xfrm>
            <a:off x="658813" y="3429000"/>
            <a:ext cx="5729663" cy="8920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pt-BR" sz="2000" b="1">
                <a:solidFill>
                  <a:srgbClr val="311D6C"/>
                </a:solidFill>
                <a:latin typeface="+mj-lt"/>
                <a:cs typeface="Segoe UI regular"/>
              </a:rPr>
              <a:t>SAC</a:t>
            </a:r>
          </a:p>
          <a:p>
            <a:pPr algn="l">
              <a:lnSpc>
                <a:spcPts val="1500"/>
              </a:lnSpc>
            </a:pPr>
            <a:r>
              <a:rPr lang="pt-BR" sz="2000">
                <a:solidFill>
                  <a:srgbClr val="6557EE"/>
                </a:solidFill>
                <a:latin typeface="+mj-lt"/>
                <a:cs typeface="Segoe UI regular"/>
              </a:rPr>
              <a:t>0800 5229 000 </a:t>
            </a:r>
          </a:p>
          <a:p>
            <a:pPr algn="l">
              <a:lnSpc>
                <a:spcPts val="1500"/>
              </a:lnSpc>
            </a:pPr>
            <a:r>
              <a:rPr lang="pt-BR" sz="1400">
                <a:solidFill>
                  <a:srgbClr val="6557EE"/>
                </a:solidFill>
                <a:latin typeface="+mj-lt"/>
                <a:cs typeface="Segoe UI regular"/>
              </a:rPr>
              <a:t>(Informações, reclamações e cancelamento)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0679B069-EC38-4D95-BE30-B249378B4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083" y="1402580"/>
            <a:ext cx="4539890" cy="587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79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79D06D2-FE45-4D47-B569-F131B6BA4075}"/>
              </a:ext>
            </a:extLst>
          </p:cNvPr>
          <p:cNvSpPr/>
          <p:nvPr/>
        </p:nvSpPr>
        <p:spPr>
          <a:xfrm>
            <a:off x="-67707" y="-208549"/>
            <a:ext cx="12327415" cy="7077419"/>
          </a:xfrm>
          <a:prstGeom prst="rect">
            <a:avLst/>
          </a:prstGeom>
          <a:solidFill>
            <a:srgbClr val="655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3" descr="qsaude_logo_2020_10_branco_tod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2835372"/>
            <a:ext cx="3302000" cy="92868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C9A1FEFD-57B3-4A81-93B8-D344CE1C15C1}"/>
              </a:ext>
            </a:extLst>
          </p:cNvPr>
          <p:cNvSpPr/>
          <p:nvPr/>
        </p:nvSpPr>
        <p:spPr>
          <a:xfrm>
            <a:off x="4546708" y="6350275"/>
            <a:ext cx="30985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000" dirty="0" err="1">
                <a:solidFill>
                  <a:schemeClr val="bg1"/>
                </a:solidFill>
                <a:latin typeface="Segoe UI regular"/>
                <a:ea typeface="Segoe UI Black" panose="020B0A02040204020203" pitchFamily="34" charset="0"/>
                <a:cs typeface="Segoe UI regular"/>
              </a:rPr>
              <a:t>TreinamentoQ</a:t>
            </a:r>
            <a:r>
              <a:rPr lang="pt-BR" sz="1000" dirty="0">
                <a:solidFill>
                  <a:schemeClr val="bg1"/>
                </a:solidFill>
                <a:latin typeface="Segoe UI regular"/>
                <a:ea typeface="Segoe UI Black" panose="020B0A02040204020203" pitchFamily="34" charset="0"/>
                <a:cs typeface="Segoe UI regular"/>
              </a:rPr>
              <a:t> – versão </a:t>
            </a:r>
            <a:r>
              <a:rPr lang="pt-BR" sz="1000" dirty="0" err="1">
                <a:solidFill>
                  <a:schemeClr val="bg1"/>
                </a:solidFill>
                <a:latin typeface="Segoe UI regular"/>
                <a:ea typeface="Segoe UI Black" panose="020B0A02040204020203" pitchFamily="34" charset="0"/>
                <a:cs typeface="Segoe UI regular"/>
              </a:rPr>
              <a:t>Nov</a:t>
            </a:r>
            <a:r>
              <a:rPr lang="pt-BR" sz="1000" dirty="0">
                <a:solidFill>
                  <a:schemeClr val="bg1"/>
                </a:solidFill>
                <a:latin typeface="Segoe UI regular"/>
                <a:ea typeface="Segoe UI Black" panose="020B0A02040204020203" pitchFamily="34" charset="0"/>
                <a:cs typeface="Segoe UI regular"/>
              </a:rPr>
              <a:t>/21</a:t>
            </a:r>
            <a:endParaRPr lang="pt-BR" sz="1000" dirty="0">
              <a:solidFill>
                <a:schemeClr val="bg1"/>
              </a:solidFill>
              <a:latin typeface="Segoe UI regular"/>
              <a:cs typeface="Segoe U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280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ECB2B61-D067-4BB2-AB68-F04476D0D5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AutoShape 2" descr="Resultado de imagem para Definição postura profissional em enfermagem"/>
          <p:cNvSpPr>
            <a:spLocks noChangeAspect="1" noChangeArrowheads="1"/>
          </p:cNvSpPr>
          <p:nvPr/>
        </p:nvSpPr>
        <p:spPr bwMode="auto">
          <a:xfrm>
            <a:off x="-637310" y="-937350"/>
            <a:ext cx="1149927" cy="11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Segoe UI" panose="020B0502040204020203" pitchFamily="34" charset="0"/>
            </a:endParaRP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DB3153E9-94EE-47B8-A341-EA54497D8C6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000"/>
          <a:stretch/>
        </p:blipFill>
        <p:spPr>
          <a:xfrm>
            <a:off x="0" y="212581"/>
            <a:ext cx="901516" cy="1803032"/>
          </a:xfrm>
          <a:prstGeom prst="rect">
            <a:avLst/>
          </a:prstGeom>
        </p:spPr>
      </p:pic>
      <p:cxnSp>
        <p:nvCxnSpPr>
          <p:cNvPr id="13" name="Conector reto 32">
            <a:extLst>
              <a:ext uri="{FF2B5EF4-FFF2-40B4-BE49-F238E27FC236}">
                <a16:creationId xmlns:a16="http://schemas.microsoft.com/office/drawing/2014/main" id="{FD8934D0-EE28-4420-8FEE-198144FC5395}"/>
              </a:ext>
            </a:extLst>
          </p:cNvPr>
          <p:cNvCxnSpPr>
            <a:cxnSpLocks/>
          </p:cNvCxnSpPr>
          <p:nvPr/>
        </p:nvCxnSpPr>
        <p:spPr>
          <a:xfrm flipH="1">
            <a:off x="10347174" y="6079911"/>
            <a:ext cx="1844826" cy="0"/>
          </a:xfrm>
          <a:prstGeom prst="line">
            <a:avLst/>
          </a:prstGeom>
          <a:ln w="19050">
            <a:solidFill>
              <a:srgbClr val="FF669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9">
            <a:extLst>
              <a:ext uri="{FF2B5EF4-FFF2-40B4-BE49-F238E27FC236}">
                <a16:creationId xmlns:a16="http://schemas.microsoft.com/office/drawing/2014/main" id="{76A2804C-425A-4017-8151-DD1BB96B0AB0}"/>
              </a:ext>
            </a:extLst>
          </p:cNvPr>
          <p:cNvCxnSpPr>
            <a:cxnSpLocks/>
          </p:cNvCxnSpPr>
          <p:nvPr/>
        </p:nvCxnSpPr>
        <p:spPr>
          <a:xfrm flipH="1">
            <a:off x="10028903" y="6287331"/>
            <a:ext cx="2163097" cy="0"/>
          </a:xfrm>
          <a:prstGeom prst="line">
            <a:avLst/>
          </a:prstGeom>
          <a:ln w="19050">
            <a:solidFill>
              <a:srgbClr val="FF66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4">
            <a:extLst>
              <a:ext uri="{FF2B5EF4-FFF2-40B4-BE49-F238E27FC236}">
                <a16:creationId xmlns:a16="http://schemas.microsoft.com/office/drawing/2014/main" id="{B62528A4-18D1-4DB4-9143-B510200C17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1575" y="5570444"/>
            <a:ext cx="535599" cy="405757"/>
          </a:xfrm>
          <a:prstGeom prst="rect">
            <a:avLst/>
          </a:prstGeom>
        </p:spPr>
      </p:pic>
      <p:sp>
        <p:nvSpPr>
          <p:cNvPr id="16" name="Subtítulo 2">
            <a:extLst>
              <a:ext uri="{FF2B5EF4-FFF2-40B4-BE49-F238E27FC236}">
                <a16:creationId xmlns:a16="http://schemas.microsoft.com/office/drawing/2014/main" id="{395D0923-FBD6-44CC-ABF7-8DD9B52A913D}"/>
              </a:ext>
            </a:extLst>
          </p:cNvPr>
          <p:cNvSpPr txBox="1">
            <a:spLocks/>
          </p:cNvSpPr>
          <p:nvPr/>
        </p:nvSpPr>
        <p:spPr>
          <a:xfrm>
            <a:off x="1311604" y="212581"/>
            <a:ext cx="9035570" cy="56550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 dirty="0">
                <a:solidFill>
                  <a:srgbClr val="6557EE"/>
                </a:solidFill>
                <a:latin typeface="+mj-lt"/>
                <a:ea typeface="Segoe UI Black" panose="020B0A02040204020203" pitchFamily="34" charset="0"/>
                <a:cs typeface="Segoe UI Black"/>
              </a:rPr>
              <a:t>Onde estão localizados os médicos de Família</a:t>
            </a:r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C84327D2-57C5-4E9D-8B86-CBFB94EF47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323" t="3649" r="1413" b="84171"/>
          <a:stretch/>
        </p:blipFill>
        <p:spPr>
          <a:xfrm>
            <a:off x="11205203" y="251791"/>
            <a:ext cx="763750" cy="83488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9BABC7A-4C9E-40D8-A037-B95369934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516" y="1172086"/>
            <a:ext cx="3891710" cy="512745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9974346-8E59-467A-9C4E-B255348B6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172084"/>
            <a:ext cx="4097468" cy="5103899"/>
          </a:xfrm>
          <a:prstGeom prst="rect">
            <a:avLst/>
          </a:prstGeom>
        </p:spPr>
      </p:pic>
      <p:sp>
        <p:nvSpPr>
          <p:cNvPr id="35" name="Subtítulo 2">
            <a:extLst>
              <a:ext uri="{FF2B5EF4-FFF2-40B4-BE49-F238E27FC236}">
                <a16:creationId xmlns:a16="http://schemas.microsoft.com/office/drawing/2014/main" id="{032A8207-1D9C-4C29-9D06-FF5261017A14}"/>
              </a:ext>
            </a:extLst>
          </p:cNvPr>
          <p:cNvSpPr txBox="1">
            <a:spLocks/>
          </p:cNvSpPr>
          <p:nvPr/>
        </p:nvSpPr>
        <p:spPr>
          <a:xfrm>
            <a:off x="1998532" y="778087"/>
            <a:ext cx="1474630" cy="3939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 dirty="0" err="1">
                <a:solidFill>
                  <a:srgbClr val="6557EE"/>
                </a:solidFill>
                <a:latin typeface="+mj-lt"/>
                <a:ea typeface="Segoe UI Black" panose="020B0A02040204020203" pitchFamily="34" charset="0"/>
                <a:cs typeface="Segoe UI Black"/>
              </a:rPr>
              <a:t>Qfácil</a:t>
            </a:r>
            <a:endParaRPr lang="pt-BR" sz="3200" b="1" dirty="0">
              <a:solidFill>
                <a:srgbClr val="6557EE"/>
              </a:solidFill>
              <a:latin typeface="+mj-lt"/>
              <a:ea typeface="Segoe UI Black" panose="020B0A02040204020203" pitchFamily="34" charset="0"/>
              <a:cs typeface="Segoe UI Black"/>
            </a:endParaRPr>
          </a:p>
        </p:txBody>
      </p:sp>
      <p:sp>
        <p:nvSpPr>
          <p:cNvPr id="39" name="Subtítulo 2">
            <a:extLst>
              <a:ext uri="{FF2B5EF4-FFF2-40B4-BE49-F238E27FC236}">
                <a16:creationId xmlns:a16="http://schemas.microsoft.com/office/drawing/2014/main" id="{F2004165-7E80-4419-89FD-6091462A946F}"/>
              </a:ext>
            </a:extLst>
          </p:cNvPr>
          <p:cNvSpPr txBox="1">
            <a:spLocks/>
          </p:cNvSpPr>
          <p:nvPr/>
        </p:nvSpPr>
        <p:spPr>
          <a:xfrm>
            <a:off x="5471694" y="758978"/>
            <a:ext cx="5818790" cy="3939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 dirty="0" err="1">
                <a:solidFill>
                  <a:srgbClr val="6557EE"/>
                </a:solidFill>
                <a:latin typeface="+mj-lt"/>
                <a:ea typeface="Segoe UI Black" panose="020B0A02040204020203" pitchFamily="34" charset="0"/>
                <a:cs typeface="Segoe UI Black"/>
              </a:rPr>
              <a:t>Qconforto</a:t>
            </a:r>
            <a:r>
              <a:rPr lang="pt-BR" sz="3200" b="1" dirty="0">
                <a:solidFill>
                  <a:srgbClr val="6557EE"/>
                </a:solidFill>
                <a:latin typeface="+mj-lt"/>
                <a:ea typeface="Segoe UI Black" panose="020B0A02040204020203" pitchFamily="34" charset="0"/>
                <a:cs typeface="Segoe UI Black"/>
              </a:rPr>
              <a:t> / </a:t>
            </a:r>
            <a:r>
              <a:rPr lang="pt-BR" sz="3200" b="1" dirty="0" err="1">
                <a:solidFill>
                  <a:srgbClr val="6557EE"/>
                </a:solidFill>
                <a:latin typeface="+mj-lt"/>
                <a:ea typeface="Segoe UI Black" panose="020B0A02040204020203" pitchFamily="34" charset="0"/>
                <a:cs typeface="Segoe UI Black"/>
              </a:rPr>
              <a:t>Qdemias</a:t>
            </a:r>
            <a:r>
              <a:rPr lang="pt-BR" sz="3200" b="1" dirty="0">
                <a:solidFill>
                  <a:srgbClr val="6557EE"/>
                </a:solidFill>
                <a:latin typeface="+mj-lt"/>
                <a:ea typeface="Segoe UI Black" panose="020B0A02040204020203" pitchFamily="34" charset="0"/>
                <a:cs typeface="Segoe UI Black"/>
              </a:rPr>
              <a:t> / </a:t>
            </a:r>
            <a:r>
              <a:rPr lang="pt-BR" sz="3200" b="1" dirty="0" err="1">
                <a:solidFill>
                  <a:srgbClr val="6557EE"/>
                </a:solidFill>
                <a:latin typeface="+mj-lt"/>
                <a:ea typeface="Segoe UI Black" panose="020B0A02040204020203" pitchFamily="34" charset="0"/>
                <a:cs typeface="Segoe UI Black"/>
              </a:rPr>
              <a:t>Qtop</a:t>
            </a:r>
            <a:endParaRPr lang="pt-BR" sz="3200" b="1" dirty="0">
              <a:solidFill>
                <a:srgbClr val="6557EE"/>
              </a:solidFill>
              <a:latin typeface="+mj-lt"/>
              <a:ea typeface="Segoe UI Black" panose="020B0A02040204020203" pitchFamily="34" charset="0"/>
              <a:cs typeface="Segoe UI Black"/>
            </a:endParaRPr>
          </a:p>
        </p:txBody>
      </p:sp>
    </p:spTree>
    <p:extLst>
      <p:ext uri="{BB962C8B-B14F-4D97-AF65-F5344CB8AC3E}">
        <p14:creationId xmlns:p14="http://schemas.microsoft.com/office/powerpoint/2010/main" val="410120462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ítulo 2">
            <a:extLst>
              <a:ext uri="{FF2B5EF4-FFF2-40B4-BE49-F238E27FC236}">
                <a16:creationId xmlns:a16="http://schemas.microsoft.com/office/drawing/2014/main" id="{EA6C04FF-CA28-4419-806A-F2649A13E152}"/>
              </a:ext>
            </a:extLst>
          </p:cNvPr>
          <p:cNvSpPr txBox="1">
            <a:spLocks/>
          </p:cNvSpPr>
          <p:nvPr/>
        </p:nvSpPr>
        <p:spPr>
          <a:xfrm>
            <a:off x="540717" y="598210"/>
            <a:ext cx="5235153" cy="4365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>
                <a:solidFill>
                  <a:srgbClr val="311D6C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/>
              </a:rPr>
              <a:t>Características do plano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350E069-D9C1-F540-A477-6908A93741F7}"/>
              </a:ext>
            </a:extLst>
          </p:cNvPr>
          <p:cNvSpPr txBox="1"/>
          <p:nvPr/>
        </p:nvSpPr>
        <p:spPr>
          <a:xfrm>
            <a:off x="8103732" y="375672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pt-BR" sz="8000" b="1">
              <a:solidFill>
                <a:srgbClr val="765CE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64F63B90-3E85-7248-A65B-D72619B291BE}"/>
              </a:ext>
            </a:extLst>
          </p:cNvPr>
          <p:cNvSpPr txBox="1">
            <a:spLocks/>
          </p:cNvSpPr>
          <p:nvPr/>
        </p:nvSpPr>
        <p:spPr>
          <a:xfrm>
            <a:off x="1153914" y="4453381"/>
            <a:ext cx="3444590" cy="1579149"/>
          </a:xfrm>
          <a:prstGeom prst="rect">
            <a:avLst/>
          </a:prstGeom>
        </p:spPr>
        <p:txBody>
          <a:bodyPr vert="horz" lIns="91440" tIns="0" rIns="91440" bIns="144000" rtlCol="0" anchor="t" anchorCtr="0">
            <a:noAutofit/>
          </a:bodyPr>
          <a:lstStyle>
            <a:defPPr>
              <a:defRPr lang="pt-BR"/>
            </a:defPPr>
            <a:lvl1pPr marL="228600" indent="-228600">
              <a:lnSpc>
                <a:spcPts val="18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rgbClr val="6E55EE"/>
                </a:solidFill>
                <a:latin typeface="+mj-lt"/>
                <a:cs typeface="Segoe UI regular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t-BR">
                <a:latin typeface="Segoe UI" panose="020B0502040204020203" pitchFamily="34" charset="0"/>
                <a:cs typeface="Segoe UI" panose="020B0502040204020203" pitchFamily="34" charset="0"/>
              </a:rPr>
              <a:t>Profissional de enfermagem dedicado a cuidar do </a:t>
            </a:r>
            <a:r>
              <a:rPr lang="pt-BR" err="1">
                <a:latin typeface="Segoe UI" panose="020B0502040204020203" pitchFamily="34" charset="0"/>
                <a:cs typeface="Segoe UI" panose="020B0502040204020203" pitchFamily="34" charset="0"/>
              </a:rPr>
              <a:t>ClienteQ</a:t>
            </a:r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>
                <a:latin typeface="Segoe UI" panose="020B0502040204020203" pitchFamily="34" charset="0"/>
                <a:cs typeface="Segoe UI" panose="020B0502040204020203" pitchFamily="34" charset="0"/>
              </a:rPr>
              <a:t>Monitora os hábitos, consultas e procedimentos</a:t>
            </a:r>
          </a:p>
          <a:p>
            <a:r>
              <a:rPr lang="pt-BR">
                <a:latin typeface="Segoe UI" panose="020B0502040204020203" pitchFamily="34" charset="0"/>
                <a:cs typeface="Segoe UI" panose="020B0502040204020203" pitchFamily="34" charset="0"/>
              </a:rPr>
              <a:t>Acompanha toda a jornada de saúde do </a:t>
            </a:r>
            <a:r>
              <a:rPr lang="pt-BR" err="1">
                <a:latin typeface="Segoe UI" panose="020B0502040204020203" pitchFamily="34" charset="0"/>
                <a:cs typeface="Segoe UI" panose="020B0502040204020203" pitchFamily="34" charset="0"/>
              </a:rPr>
              <a:t>ClienteQ</a:t>
            </a:r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CaixaDeTexto 20">
            <a:extLst>
              <a:ext uri="{FF2B5EF4-FFF2-40B4-BE49-F238E27FC236}">
                <a16:creationId xmlns:a16="http://schemas.microsoft.com/office/drawing/2014/main" id="{2A8EA23A-AF3D-4CD5-8BAF-AB41316CBDA1}"/>
              </a:ext>
            </a:extLst>
          </p:cNvPr>
          <p:cNvSpPr txBox="1"/>
          <p:nvPr/>
        </p:nvSpPr>
        <p:spPr>
          <a:xfrm>
            <a:off x="1362885" y="3562924"/>
            <a:ext cx="23793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err="1">
                <a:solidFill>
                  <a:srgbClr val="311D6C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/>
              </a:rPr>
              <a:t>GuiaQ</a:t>
            </a:r>
            <a:r>
              <a:rPr lang="pt-BR" sz="2000" b="1">
                <a:solidFill>
                  <a:srgbClr val="311D6C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/>
              </a:rPr>
              <a:t> da Saúde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5D2FED0-822A-4931-B258-5E64737870A7}"/>
              </a:ext>
            </a:extLst>
          </p:cNvPr>
          <p:cNvSpPr txBox="1"/>
          <p:nvPr/>
        </p:nvSpPr>
        <p:spPr>
          <a:xfrm>
            <a:off x="10328652" y="37144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pt-BR" sz="8000" b="1">
              <a:solidFill>
                <a:srgbClr val="765CE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359E485B-02CB-4D10-84F8-78EC0F219F08}"/>
              </a:ext>
            </a:extLst>
          </p:cNvPr>
          <p:cNvSpPr txBox="1">
            <a:spLocks/>
          </p:cNvSpPr>
          <p:nvPr/>
        </p:nvSpPr>
        <p:spPr>
          <a:xfrm>
            <a:off x="7979639" y="4453381"/>
            <a:ext cx="3229699" cy="1749109"/>
          </a:xfrm>
          <a:prstGeom prst="rect">
            <a:avLst/>
          </a:prstGeom>
        </p:spPr>
        <p:txBody>
          <a:bodyPr vert="horz" lIns="91440" tIns="0" rIns="91440" bIns="1440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pt-BR" sz="1400">
                <a:solidFill>
                  <a:srgbClr val="6E55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Agendamentos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pt-BR" sz="1400">
                <a:solidFill>
                  <a:srgbClr val="6E55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Carteirinha virtual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pt-BR" sz="1400">
                <a:solidFill>
                  <a:srgbClr val="6E55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Atendimento virtual </a:t>
            </a:r>
            <a:br>
              <a:rPr lang="pt-BR" sz="1400">
                <a:solidFill>
                  <a:srgbClr val="6E55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400">
                <a:solidFill>
                  <a:srgbClr val="6E55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 médicos do Einstein, </a:t>
            </a:r>
            <a:br>
              <a:rPr lang="pt-BR" sz="1400">
                <a:solidFill>
                  <a:srgbClr val="6E55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400">
                <a:solidFill>
                  <a:srgbClr val="6E55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forma rápida e fácil</a:t>
            </a: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pt-BR" sz="1400">
                <a:solidFill>
                  <a:srgbClr val="6E55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Botão </a:t>
            </a:r>
            <a:r>
              <a:rPr lang="pt-BR" sz="1400" err="1">
                <a:solidFill>
                  <a:srgbClr val="6E55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Qcuidado</a:t>
            </a:r>
            <a:r>
              <a:rPr lang="pt-BR" sz="1400">
                <a:solidFill>
                  <a:srgbClr val="6E55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– 24/7</a:t>
            </a:r>
          </a:p>
        </p:txBody>
      </p:sp>
      <p:sp>
        <p:nvSpPr>
          <p:cNvPr id="22" name="CaixaDeTexto 20">
            <a:extLst>
              <a:ext uri="{FF2B5EF4-FFF2-40B4-BE49-F238E27FC236}">
                <a16:creationId xmlns:a16="http://schemas.microsoft.com/office/drawing/2014/main" id="{D164F795-78F6-41B9-A505-23F3D8512D49}"/>
              </a:ext>
            </a:extLst>
          </p:cNvPr>
          <p:cNvSpPr txBox="1"/>
          <p:nvPr/>
        </p:nvSpPr>
        <p:spPr>
          <a:xfrm>
            <a:off x="7970495" y="3653671"/>
            <a:ext cx="18798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>
                <a:solidFill>
                  <a:srgbClr val="311D6C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/>
              </a:rPr>
              <a:t>App Qsaúde</a:t>
            </a:r>
          </a:p>
        </p:txBody>
      </p: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F7773324-EAFC-4597-9556-0EC7195B9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14" y="2453456"/>
            <a:ext cx="2110955" cy="1185176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3B9FF438-3A50-4519-BC39-9686E62A5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65" y="2453456"/>
            <a:ext cx="1370196" cy="110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73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to 32">
            <a:extLst>
              <a:ext uri="{FF2B5EF4-FFF2-40B4-BE49-F238E27FC236}">
                <a16:creationId xmlns:a16="http://schemas.microsoft.com/office/drawing/2014/main" id="{5F38C6FA-93ED-4C4B-8C9F-18D9C539D755}"/>
              </a:ext>
            </a:extLst>
          </p:cNvPr>
          <p:cNvCxnSpPr>
            <a:cxnSpLocks/>
          </p:cNvCxnSpPr>
          <p:nvPr/>
        </p:nvCxnSpPr>
        <p:spPr>
          <a:xfrm flipH="1">
            <a:off x="10439543" y="5093941"/>
            <a:ext cx="1752457" cy="0"/>
          </a:xfrm>
          <a:prstGeom prst="line">
            <a:avLst/>
          </a:prstGeom>
          <a:ln w="19050">
            <a:solidFill>
              <a:srgbClr val="FF669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19">
            <a:extLst>
              <a:ext uri="{FF2B5EF4-FFF2-40B4-BE49-F238E27FC236}">
                <a16:creationId xmlns:a16="http://schemas.microsoft.com/office/drawing/2014/main" id="{87D246A5-D3F2-5349-8E67-02D4149CDB1F}"/>
              </a:ext>
            </a:extLst>
          </p:cNvPr>
          <p:cNvCxnSpPr>
            <a:cxnSpLocks/>
          </p:cNvCxnSpPr>
          <p:nvPr/>
        </p:nvCxnSpPr>
        <p:spPr>
          <a:xfrm flipH="1">
            <a:off x="11154214" y="5231451"/>
            <a:ext cx="1037786" cy="0"/>
          </a:xfrm>
          <a:prstGeom prst="line">
            <a:avLst/>
          </a:prstGeom>
          <a:ln w="19050">
            <a:solidFill>
              <a:srgbClr val="FF66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id="{83DCCC94-7282-45F8-A8C8-4F126E499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323" y="5521068"/>
            <a:ext cx="2111400" cy="766876"/>
          </a:xfrm>
          <a:prstGeom prst="rect">
            <a:avLst/>
          </a:prstGeom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D8D9BED2-BF16-B448-966D-F84840174E59}"/>
              </a:ext>
            </a:extLst>
          </p:cNvPr>
          <p:cNvSpPr txBox="1">
            <a:spLocks/>
          </p:cNvSpPr>
          <p:nvPr/>
        </p:nvSpPr>
        <p:spPr>
          <a:xfrm>
            <a:off x="702640" y="2179581"/>
            <a:ext cx="7553464" cy="866851"/>
          </a:xfrm>
          <a:prstGeom prst="rect">
            <a:avLst/>
          </a:prstGeom>
        </p:spPr>
        <p:txBody>
          <a:bodyPr vert="horz" lIns="91440" tIns="0" rIns="91440" bIns="144000" numCol="1" spcCol="7200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600" dirty="0">
                <a:solidFill>
                  <a:srgbClr val="6E55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 </a:t>
            </a:r>
            <a:r>
              <a:rPr lang="pt-BR" sz="1600" dirty="0" err="1">
                <a:solidFill>
                  <a:srgbClr val="6E55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Qsaúde</a:t>
            </a:r>
            <a:r>
              <a:rPr lang="pt-BR" sz="1600" dirty="0">
                <a:solidFill>
                  <a:srgbClr val="6E55E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 coparticipação será aplicada apenas no caso de internação psiquiátrica após 30 dias, contínuos ou não, por ano de vigência do contrato. 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194F71D3-8D11-459F-B0CA-EBDE0E269C9C}"/>
              </a:ext>
            </a:extLst>
          </p:cNvPr>
          <p:cNvSpPr txBox="1">
            <a:spLocks/>
          </p:cNvSpPr>
          <p:nvPr/>
        </p:nvSpPr>
        <p:spPr>
          <a:xfrm>
            <a:off x="658812" y="857684"/>
            <a:ext cx="8351036" cy="4365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000"/>
              </a:lnSpc>
            </a:pPr>
            <a:r>
              <a:rPr lang="pt-BR" sz="3200" b="1" dirty="0">
                <a:solidFill>
                  <a:srgbClr val="311D6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Nossos planos não tem coparticipação</a:t>
            </a:r>
          </a:p>
        </p:txBody>
      </p:sp>
    </p:spTree>
    <p:extLst>
      <p:ext uri="{BB962C8B-B14F-4D97-AF65-F5344CB8AC3E}">
        <p14:creationId xmlns:p14="http://schemas.microsoft.com/office/powerpoint/2010/main" val="108933996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640FF"/>
            </a:gs>
            <a:gs pos="0">
              <a:srgbClr val="311D6C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QsaudeInstitucional_ADPESP_Slide06" descr="QsaudeInstitucional_ADPESP_Slide06">
            <a:hlinkClick r:id="" action="ppaction://media"/>
            <a:extLst>
              <a:ext uri="{FF2B5EF4-FFF2-40B4-BE49-F238E27FC236}">
                <a16:creationId xmlns:a16="http://schemas.microsoft.com/office/drawing/2014/main" id="{7C6239E3-FB08-49B2-AE38-9212C6925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1588"/>
            <a:ext cx="12192000" cy="6858000"/>
          </a:xfrm>
          <a:prstGeom prst="rect">
            <a:avLst/>
          </a:prstGeom>
        </p:spPr>
      </p:pic>
      <p:sp>
        <p:nvSpPr>
          <p:cNvPr id="5" name="AutoShape 2" descr="Resultado de imagem para Definição postura profissional em enfermagem"/>
          <p:cNvSpPr>
            <a:spLocks noChangeAspect="1" noChangeArrowheads="1"/>
          </p:cNvSpPr>
          <p:nvPr/>
        </p:nvSpPr>
        <p:spPr bwMode="auto">
          <a:xfrm>
            <a:off x="-637310" y="-937350"/>
            <a:ext cx="1149927" cy="11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Segoe UI" panose="020B0502040204020203" pitchFamily="34" charset="0"/>
            </a:endParaRPr>
          </a:p>
        </p:txBody>
      </p:sp>
      <p:pic>
        <p:nvPicPr>
          <p:cNvPr id="16" name="Picture 3" descr="qsaude_logo_2020_10_branco_todo.png">
            <a:extLst>
              <a:ext uri="{FF2B5EF4-FFF2-40B4-BE49-F238E27FC236}">
                <a16:creationId xmlns:a16="http://schemas.microsoft.com/office/drawing/2014/main" id="{5E7E6568-BD8A-49D3-8EB6-2FC1AEF445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90"/>
          <a:stretch/>
        </p:blipFill>
        <p:spPr>
          <a:xfrm>
            <a:off x="11357682" y="322576"/>
            <a:ext cx="569274" cy="692798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31C4E6C5-D86A-4573-8CEB-F2CE263F18FE}"/>
              </a:ext>
            </a:extLst>
          </p:cNvPr>
          <p:cNvSpPr txBox="1"/>
          <p:nvPr/>
        </p:nvSpPr>
        <p:spPr>
          <a:xfrm>
            <a:off x="837969" y="2028616"/>
            <a:ext cx="4939979" cy="280076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pt-BR"/>
            </a:defPPr>
            <a:lvl1pPr>
              <a:defRPr sz="1600">
                <a:solidFill>
                  <a:srgbClr val="6557EE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Sendo nativo digital, oferecemos a melhor experiência para nossos clientes</a:t>
            </a:r>
          </a:p>
          <a:p>
            <a:endParaRPr lang="pt-BR" sz="1800">
              <a:solidFill>
                <a:schemeClr val="bg1"/>
              </a:solidFill>
            </a:endParaRPr>
          </a:p>
          <a:p>
            <a:pPr algn="l"/>
            <a:r>
              <a:rPr lang="pt-BR" sz="1800" b="0" i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O app Qsaúde conta com um prontuário integrado com toda nossa rede e armazena todas as informações de saúde de todos os clientes, agilizando e descomplicando as jornadas de cuidado.</a:t>
            </a:r>
          </a:p>
          <a:p>
            <a:pPr algn="l"/>
            <a:endParaRPr lang="pt-BR" sz="2000" b="0" i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pt-BR" sz="1800" b="0" i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Nossa tecnologia nos permite conhecer a fundo cada um, desenhar um Plano do Cuidado personalizado,</a:t>
            </a:r>
            <a:r>
              <a:rPr lang="pt-BR" sz="1800">
                <a:solidFill>
                  <a:srgbClr val="FFFFFF"/>
                </a:solidFill>
                <a:latin typeface="Segoe UI" panose="020B0502040204020203" pitchFamily="34" charset="0"/>
              </a:rPr>
              <a:t> sempre com o olhar voltado para a prevenção e promoção da saúde</a:t>
            </a:r>
            <a:r>
              <a:rPr lang="pt-BR" sz="1800" b="0" i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/>
            <a:endParaRPr lang="pt-BR" sz="2000" b="0" i="0">
              <a:solidFill>
                <a:srgbClr val="FFFFFF"/>
              </a:solidFill>
              <a:effectLst/>
              <a:latin typeface="Segoe UI" panose="020B0502040204020203" pitchFamily="34" charset="0"/>
            </a:endParaRPr>
          </a:p>
          <a:p>
            <a:endParaRPr lang="pt-BR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00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ECB2B61-D067-4BB2-AB68-F04476D0D5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AutoShape 2" descr="Resultado de imagem para Definição postura profissional em enfermagem"/>
          <p:cNvSpPr>
            <a:spLocks noChangeAspect="1" noChangeArrowheads="1"/>
          </p:cNvSpPr>
          <p:nvPr/>
        </p:nvSpPr>
        <p:spPr bwMode="auto">
          <a:xfrm>
            <a:off x="-637310" y="-937350"/>
            <a:ext cx="1149927" cy="11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Segoe UI" panose="020B0502040204020203" pitchFamily="34" charset="0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B0EE7D69-DB0B-45D2-AB2E-472192951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23" t="3649" r="1413" b="84171"/>
          <a:stretch/>
        </p:blipFill>
        <p:spPr>
          <a:xfrm>
            <a:off x="11205203" y="251791"/>
            <a:ext cx="763750" cy="83488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D2096C3-2F71-448A-A827-A266B7B6C97C}"/>
              </a:ext>
            </a:extLst>
          </p:cNvPr>
          <p:cNvSpPr txBox="1"/>
          <p:nvPr/>
        </p:nvSpPr>
        <p:spPr>
          <a:xfrm>
            <a:off x="739401" y="2719846"/>
            <a:ext cx="4516822" cy="12335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pt-BR" sz="2000">
                <a:solidFill>
                  <a:srgbClr val="6557E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Nosso foco é na </a:t>
            </a:r>
            <a:r>
              <a:rPr lang="pt-BR" sz="2000">
                <a:solidFill>
                  <a:srgbClr val="6557E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atenção primária, </a:t>
            </a:r>
            <a:r>
              <a:rPr lang="pt-BR" sz="2000">
                <a:solidFill>
                  <a:srgbClr val="6557E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 seja, cuidar das pessoas, em vez de apenas tratar doenças. </a:t>
            </a:r>
            <a:r>
              <a:rPr lang="pt-BR" sz="2000">
                <a:solidFill>
                  <a:srgbClr val="6557EE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Aqui o cliente é acompanhado por um</a:t>
            </a:r>
            <a:r>
              <a:rPr lang="pt-BR" sz="2000">
                <a:solidFill>
                  <a:srgbClr val="6557E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sz="2000" err="1">
                <a:solidFill>
                  <a:srgbClr val="6557E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GuiaQ</a:t>
            </a:r>
            <a:r>
              <a:rPr lang="pt-BR" sz="2000">
                <a:solidFill>
                  <a:srgbClr val="6557E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da Saúde, profissional de enfermagem responsável pelo Plano do Cuidado, monitoramento de hábitos, consultas e procedimentos. O cliente conta também com a possibilidade de fazer parte dos nossos Programas de Saúde Preventiva.</a:t>
            </a:r>
          </a:p>
        </p:txBody>
      </p:sp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AED998B8-759C-4D8F-BDBE-447E9B206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058"/>
          <a:stretch/>
        </p:blipFill>
        <p:spPr>
          <a:xfrm>
            <a:off x="7781139" y="2756917"/>
            <a:ext cx="1270287" cy="1031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B0D3C97-4127-40D5-8880-59CFD9AD0D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r="51214"/>
          <a:stretch/>
        </p:blipFill>
        <p:spPr>
          <a:xfrm>
            <a:off x="6638810" y="2756917"/>
            <a:ext cx="823598" cy="1255892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2FB1BC2E-E39F-4830-9946-12B591D2A3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172" y="2756917"/>
            <a:ext cx="779319" cy="1070772"/>
          </a:xfrm>
          <a:prstGeom prst="rect">
            <a:avLst/>
          </a:prstGeom>
        </p:spPr>
      </p:pic>
      <p:pic>
        <p:nvPicPr>
          <p:cNvPr id="9" name="Gráfico 19">
            <a:extLst>
              <a:ext uri="{FF2B5EF4-FFF2-40B4-BE49-F238E27FC236}">
                <a16:creationId xmlns:a16="http://schemas.microsoft.com/office/drawing/2014/main" id="{B5D1EC4E-8ECC-1642-A3F8-3563B73F955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0000"/>
          <a:stretch/>
        </p:blipFill>
        <p:spPr>
          <a:xfrm rot="10800000">
            <a:off x="11290484" y="3560687"/>
            <a:ext cx="901516" cy="1803032"/>
          </a:xfrm>
          <a:prstGeom prst="rect">
            <a:avLst/>
          </a:prstGeom>
        </p:spPr>
      </p:pic>
      <p:cxnSp>
        <p:nvCxnSpPr>
          <p:cNvPr id="10" name="Conector reto 32">
            <a:extLst>
              <a:ext uri="{FF2B5EF4-FFF2-40B4-BE49-F238E27FC236}">
                <a16:creationId xmlns:a16="http://schemas.microsoft.com/office/drawing/2014/main" id="{2E2EAB8B-D718-F043-BA55-4D19C53456B5}"/>
              </a:ext>
            </a:extLst>
          </p:cNvPr>
          <p:cNvCxnSpPr>
            <a:cxnSpLocks/>
          </p:cNvCxnSpPr>
          <p:nvPr/>
        </p:nvCxnSpPr>
        <p:spPr>
          <a:xfrm flipH="1">
            <a:off x="951987" y="841471"/>
            <a:ext cx="1844826" cy="0"/>
          </a:xfrm>
          <a:prstGeom prst="line">
            <a:avLst/>
          </a:prstGeom>
          <a:ln w="19050">
            <a:solidFill>
              <a:srgbClr val="FF669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9">
            <a:extLst>
              <a:ext uri="{FF2B5EF4-FFF2-40B4-BE49-F238E27FC236}">
                <a16:creationId xmlns:a16="http://schemas.microsoft.com/office/drawing/2014/main" id="{7E31A83A-FA9C-BF40-91BE-F792A6760815}"/>
              </a:ext>
            </a:extLst>
          </p:cNvPr>
          <p:cNvCxnSpPr>
            <a:cxnSpLocks/>
          </p:cNvCxnSpPr>
          <p:nvPr/>
        </p:nvCxnSpPr>
        <p:spPr>
          <a:xfrm flipH="1">
            <a:off x="633716" y="1048891"/>
            <a:ext cx="2163097" cy="0"/>
          </a:xfrm>
          <a:prstGeom prst="line">
            <a:avLst/>
          </a:prstGeom>
          <a:ln w="19050">
            <a:solidFill>
              <a:srgbClr val="FF66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áfico 14">
            <a:extLst>
              <a:ext uri="{FF2B5EF4-FFF2-40B4-BE49-F238E27FC236}">
                <a16:creationId xmlns:a16="http://schemas.microsoft.com/office/drawing/2014/main" id="{585FB3A5-685C-154A-9024-7B040BC62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25048" y="5624399"/>
            <a:ext cx="535599" cy="40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5621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ECB2B61-D067-4BB2-AB68-F04476D0D5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AutoShape 2" descr="Resultado de imagem para Definição postura profissional em enfermagem"/>
          <p:cNvSpPr>
            <a:spLocks noChangeAspect="1" noChangeArrowheads="1"/>
          </p:cNvSpPr>
          <p:nvPr/>
        </p:nvSpPr>
        <p:spPr bwMode="auto">
          <a:xfrm>
            <a:off x="-637310" y="-937350"/>
            <a:ext cx="1149927" cy="114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Segoe UI" panose="020B0502040204020203" pitchFamily="34" charset="0"/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B0EE7D69-DB0B-45D2-AB2E-472192951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23" t="3649" r="1413" b="84171"/>
          <a:stretch/>
        </p:blipFill>
        <p:spPr>
          <a:xfrm>
            <a:off x="11205203" y="251791"/>
            <a:ext cx="763750" cy="83488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B0D3C97-4127-40D5-8880-59CFD9AD0D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51214"/>
          <a:stretch/>
        </p:blipFill>
        <p:spPr>
          <a:xfrm>
            <a:off x="1428134" y="1265722"/>
            <a:ext cx="1343346" cy="2048447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B2460961-C76A-45B0-91C4-5DBCFDA10932}"/>
              </a:ext>
            </a:extLst>
          </p:cNvPr>
          <p:cNvSpPr txBox="1">
            <a:spLocks/>
          </p:cNvSpPr>
          <p:nvPr/>
        </p:nvSpPr>
        <p:spPr>
          <a:xfrm>
            <a:off x="588031" y="3429000"/>
            <a:ext cx="3318650" cy="1996626"/>
          </a:xfrm>
          <a:prstGeom prst="rect">
            <a:avLst/>
          </a:prstGeom>
        </p:spPr>
        <p:txBody>
          <a:bodyPr vert="horz" lIns="91440" tIns="0" rIns="91440" bIns="1440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 dirty="0">
                <a:solidFill>
                  <a:srgbClr val="6252E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Programa de acompanhamento e tratamento de clientes com obesidade, realizado por uma </a:t>
            </a:r>
            <a:r>
              <a:rPr lang="pt-BR" sz="1600" b="1" dirty="0">
                <a:solidFill>
                  <a:srgbClr val="6252EC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equipe multidisciplinar</a:t>
            </a:r>
            <a:r>
              <a:rPr lang="pt-BR" sz="1600" dirty="0">
                <a:solidFill>
                  <a:srgbClr val="6252E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buscando a redução do Índice de Massa Corporal (IMC),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 dirty="0">
                <a:solidFill>
                  <a:srgbClr val="6252E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 controle da compulsividade por alimentos. </a:t>
            </a:r>
          </a:p>
        </p:txBody>
      </p:sp>
      <p:pic>
        <p:nvPicPr>
          <p:cNvPr id="7" name="Gráfico 13">
            <a:extLst>
              <a:ext uri="{FF2B5EF4-FFF2-40B4-BE49-F238E27FC236}">
                <a16:creationId xmlns:a16="http://schemas.microsoft.com/office/drawing/2014/main" id="{A900F5B5-EE82-4042-9097-6AA3A3CAC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2617" y="530213"/>
            <a:ext cx="2669059" cy="318390"/>
          </a:xfrm>
          <a:prstGeom prst="rect">
            <a:avLst/>
          </a:prstGeom>
        </p:spPr>
      </p:pic>
      <p:pic>
        <p:nvPicPr>
          <p:cNvPr id="8" name="Gráfico 14">
            <a:extLst>
              <a:ext uri="{FF2B5EF4-FFF2-40B4-BE49-F238E27FC236}">
                <a16:creationId xmlns:a16="http://schemas.microsoft.com/office/drawing/2014/main" id="{6D1D0032-893B-5A4D-A8F7-6E918AFD13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20418" y="5552503"/>
            <a:ext cx="1148535" cy="1148535"/>
          </a:xfrm>
          <a:prstGeom prst="rect">
            <a:avLst/>
          </a:prstGeom>
        </p:spPr>
      </p:pic>
      <p:pic>
        <p:nvPicPr>
          <p:cNvPr id="9" name="Gráfico 14">
            <a:extLst>
              <a:ext uri="{FF2B5EF4-FFF2-40B4-BE49-F238E27FC236}">
                <a16:creationId xmlns:a16="http://schemas.microsoft.com/office/drawing/2014/main" id="{03479E50-B8D7-C242-A9CE-41D30685A7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44481" y="6240159"/>
            <a:ext cx="535599" cy="405757"/>
          </a:xfrm>
          <a:prstGeom prst="rect">
            <a:avLst/>
          </a:prstGeom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0102DBC1-85A1-477D-94B2-5AFA69401C5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1058"/>
          <a:stretch/>
        </p:blipFill>
        <p:spPr>
          <a:xfrm>
            <a:off x="4543967" y="1265722"/>
            <a:ext cx="2250500" cy="1826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m 20">
            <a:extLst>
              <a:ext uri="{FF2B5EF4-FFF2-40B4-BE49-F238E27FC236}">
                <a16:creationId xmlns:a16="http://schemas.microsoft.com/office/drawing/2014/main" id="{5645B1F7-6C7B-494F-9C95-11C1B4A101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876" y="1265722"/>
            <a:ext cx="1312731" cy="1803672"/>
          </a:xfrm>
          <a:prstGeom prst="rect">
            <a:avLst/>
          </a:prstGeom>
        </p:spPr>
      </p:pic>
      <p:sp>
        <p:nvSpPr>
          <p:cNvPr id="13" name="Subtítulo 2">
            <a:extLst>
              <a:ext uri="{FF2B5EF4-FFF2-40B4-BE49-F238E27FC236}">
                <a16:creationId xmlns:a16="http://schemas.microsoft.com/office/drawing/2014/main" id="{1180C6E4-D8B9-4AA1-BB2F-FCE1E5135245}"/>
              </a:ext>
            </a:extLst>
          </p:cNvPr>
          <p:cNvSpPr txBox="1">
            <a:spLocks/>
          </p:cNvSpPr>
          <p:nvPr/>
        </p:nvSpPr>
        <p:spPr>
          <a:xfrm>
            <a:off x="4318597" y="3358946"/>
            <a:ext cx="3318651" cy="1296574"/>
          </a:xfrm>
          <a:prstGeom prst="rect">
            <a:avLst/>
          </a:prstGeom>
        </p:spPr>
        <p:txBody>
          <a:bodyPr vert="horz" lIns="91440" tIns="0" rIns="91440" bIns="1440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 dirty="0">
                <a:solidFill>
                  <a:srgbClr val="6252E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Foco no tratamento para dor articular aguda e crônica, com o objetivo de proporcionar alívio </a:t>
            </a:r>
            <a:br>
              <a:rPr lang="pt-BR" sz="1600" dirty="0">
                <a:solidFill>
                  <a:srgbClr val="6252E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t-BR" sz="1600" dirty="0">
                <a:solidFill>
                  <a:srgbClr val="6252E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 controle da dor, melhorando o </a:t>
            </a:r>
            <a:r>
              <a:rPr lang="pt-BR" sz="1600" b="1" dirty="0">
                <a:solidFill>
                  <a:srgbClr val="6252EC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bem-estar e a qualidade de vida dos clientes</a:t>
            </a:r>
            <a:r>
              <a:rPr lang="pt-BR" sz="1600" dirty="0">
                <a:solidFill>
                  <a:srgbClr val="6252E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além de evitar idas indevidas ao pronto-socorro, cirurgias ortopédicas desnecessárias e a progressão de doenças.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EC7AB7D9-92A2-46AF-BBA9-93FC4DAFA5BF}"/>
              </a:ext>
            </a:extLst>
          </p:cNvPr>
          <p:cNvSpPr txBox="1">
            <a:spLocks/>
          </p:cNvSpPr>
          <p:nvPr/>
        </p:nvSpPr>
        <p:spPr>
          <a:xfrm>
            <a:off x="8189647" y="3361849"/>
            <a:ext cx="3220897" cy="1296574"/>
          </a:xfrm>
          <a:prstGeom prst="rect">
            <a:avLst/>
          </a:prstGeom>
        </p:spPr>
        <p:txBody>
          <a:bodyPr vert="horz" lIns="91440" tIns="0" rIns="91440" bIns="1440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 dirty="0">
                <a:solidFill>
                  <a:srgbClr val="6252E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Conjunto de </a:t>
            </a:r>
            <a:r>
              <a:rPr lang="pt-BR" sz="1600" b="1" dirty="0">
                <a:solidFill>
                  <a:srgbClr val="6252EC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estratégias assistenciais </a:t>
            </a:r>
            <a:r>
              <a:rPr lang="pt-BR" sz="1600" dirty="0">
                <a:solidFill>
                  <a:srgbClr val="6252E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 educacionais associadas com tecnologias diversas, para grupo de indivíduos com doenças crônicas em potencial risco de agravamento, tendo como metas a prevenção de complicações do quadro clínico e a redução da morbidade.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6DEBE87-2904-4BD3-9A73-FA44C059532B}"/>
              </a:ext>
            </a:extLst>
          </p:cNvPr>
          <p:cNvSpPr/>
          <p:nvPr/>
        </p:nvSpPr>
        <p:spPr>
          <a:xfrm>
            <a:off x="17371" y="6255944"/>
            <a:ext cx="110679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pt-BR" sz="1400" dirty="0">
                <a:solidFill>
                  <a:srgbClr val="6557E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*Produtos </a:t>
            </a:r>
            <a:r>
              <a:rPr lang="pt-BR" sz="1400" dirty="0" err="1">
                <a:solidFill>
                  <a:srgbClr val="6557E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Qfácil</a:t>
            </a:r>
            <a:r>
              <a:rPr lang="pt-BR" sz="1400" dirty="0">
                <a:solidFill>
                  <a:srgbClr val="6557E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Empresarial e </a:t>
            </a:r>
            <a:r>
              <a:rPr lang="pt-BR" sz="1400" dirty="0" err="1">
                <a:solidFill>
                  <a:srgbClr val="6557E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Qfácil</a:t>
            </a:r>
            <a:r>
              <a:rPr lang="pt-BR" sz="1400" dirty="0">
                <a:solidFill>
                  <a:srgbClr val="6557E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Plus Empresarial não fazem parte dos Programas de Saúde Preventiva.</a:t>
            </a:r>
            <a:endParaRPr lang="pt-BR" sz="1400" dirty="0">
              <a:solidFill>
                <a:srgbClr val="6252E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840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ECB2B61-D067-4BB2-AB68-F04476D0D5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AutoShape 2" descr="Resultado de imagem para Definição postura profissional em enfermagem"/>
          <p:cNvSpPr>
            <a:spLocks noChangeAspect="1" noChangeArrowheads="1"/>
          </p:cNvSpPr>
          <p:nvPr/>
        </p:nvSpPr>
        <p:spPr bwMode="auto">
          <a:xfrm>
            <a:off x="-637310" y="-937350"/>
            <a:ext cx="1149927" cy="1149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Segoe UI" panose="020B0502040204020203" pitchFamily="34" charset="0"/>
            </a:endParaRP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DB3153E9-94EE-47B8-A341-EA54497D8C6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000"/>
          <a:stretch/>
        </p:blipFill>
        <p:spPr>
          <a:xfrm>
            <a:off x="0" y="212581"/>
            <a:ext cx="901516" cy="1803032"/>
          </a:xfrm>
          <a:prstGeom prst="rect">
            <a:avLst/>
          </a:prstGeom>
        </p:spPr>
      </p:pic>
      <p:cxnSp>
        <p:nvCxnSpPr>
          <p:cNvPr id="13" name="Conector reto 32">
            <a:extLst>
              <a:ext uri="{FF2B5EF4-FFF2-40B4-BE49-F238E27FC236}">
                <a16:creationId xmlns:a16="http://schemas.microsoft.com/office/drawing/2014/main" id="{FD8934D0-EE28-4420-8FEE-198144FC5395}"/>
              </a:ext>
            </a:extLst>
          </p:cNvPr>
          <p:cNvCxnSpPr>
            <a:cxnSpLocks/>
          </p:cNvCxnSpPr>
          <p:nvPr/>
        </p:nvCxnSpPr>
        <p:spPr>
          <a:xfrm flipH="1">
            <a:off x="10347174" y="6079911"/>
            <a:ext cx="1844826" cy="0"/>
          </a:xfrm>
          <a:prstGeom prst="line">
            <a:avLst/>
          </a:prstGeom>
          <a:ln w="19050">
            <a:solidFill>
              <a:srgbClr val="FF669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9">
            <a:extLst>
              <a:ext uri="{FF2B5EF4-FFF2-40B4-BE49-F238E27FC236}">
                <a16:creationId xmlns:a16="http://schemas.microsoft.com/office/drawing/2014/main" id="{76A2804C-425A-4017-8151-DD1BB96B0AB0}"/>
              </a:ext>
            </a:extLst>
          </p:cNvPr>
          <p:cNvCxnSpPr>
            <a:cxnSpLocks/>
          </p:cNvCxnSpPr>
          <p:nvPr/>
        </p:nvCxnSpPr>
        <p:spPr>
          <a:xfrm flipH="1">
            <a:off x="10028903" y="6287331"/>
            <a:ext cx="2163097" cy="0"/>
          </a:xfrm>
          <a:prstGeom prst="line">
            <a:avLst/>
          </a:prstGeom>
          <a:ln w="19050">
            <a:solidFill>
              <a:srgbClr val="FF66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4">
            <a:extLst>
              <a:ext uri="{FF2B5EF4-FFF2-40B4-BE49-F238E27FC236}">
                <a16:creationId xmlns:a16="http://schemas.microsoft.com/office/drawing/2014/main" id="{B62528A4-18D1-4DB4-9143-B510200C17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1575" y="5570444"/>
            <a:ext cx="535599" cy="405757"/>
          </a:xfrm>
          <a:prstGeom prst="rect">
            <a:avLst/>
          </a:prstGeom>
        </p:spPr>
      </p:pic>
      <p:sp>
        <p:nvSpPr>
          <p:cNvPr id="16" name="Subtítulo 2">
            <a:extLst>
              <a:ext uri="{FF2B5EF4-FFF2-40B4-BE49-F238E27FC236}">
                <a16:creationId xmlns:a16="http://schemas.microsoft.com/office/drawing/2014/main" id="{395D0923-FBD6-44CC-ABF7-8DD9B52A913D}"/>
              </a:ext>
            </a:extLst>
          </p:cNvPr>
          <p:cNvSpPr txBox="1">
            <a:spLocks/>
          </p:cNvSpPr>
          <p:nvPr/>
        </p:nvSpPr>
        <p:spPr>
          <a:xfrm>
            <a:off x="1311604" y="558454"/>
            <a:ext cx="8387200" cy="4365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3200" b="1">
                <a:solidFill>
                  <a:srgbClr val="6557EE"/>
                </a:solidFill>
                <a:latin typeface="+mj-lt"/>
                <a:ea typeface="Segoe UI Black" panose="020B0A02040204020203" pitchFamily="34" charset="0"/>
                <a:cs typeface="Segoe UI Black"/>
              </a:rPr>
              <a:t>A melhor Rede Credenciada do Brasil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DEF901-B9FF-4CB4-8D42-17AE26C8DD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416" y="2862463"/>
            <a:ext cx="1714286" cy="431746"/>
          </a:xfrm>
          <a:prstGeom prst="rect">
            <a:avLst/>
          </a:prstGeom>
        </p:spPr>
      </p:pic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F09B1612-14B6-4FAE-9437-0A98B2EBC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86" y="4973593"/>
            <a:ext cx="876190" cy="8761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89F30EF-F489-402D-9A05-4388870FC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04" y="1636332"/>
            <a:ext cx="1777778" cy="609524"/>
          </a:xfrm>
          <a:prstGeom prst="rect">
            <a:avLst/>
          </a:prstGeom>
        </p:spPr>
      </p:pic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29090E19-1A2C-4A39-96E4-80C1AE1372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44" y="1446312"/>
            <a:ext cx="1371429" cy="914286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B91AAB96-99E9-42C6-B44B-2B1C18ECA0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155" y="1744502"/>
            <a:ext cx="1701587" cy="457143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49FB9E5E-A716-46C6-92C2-C8971F30C2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624" y="1792955"/>
            <a:ext cx="1587302" cy="393651"/>
          </a:xfrm>
          <a:prstGeom prst="rect">
            <a:avLst/>
          </a:prstGeom>
        </p:spPr>
      </p:pic>
      <p:pic>
        <p:nvPicPr>
          <p:cNvPr id="36" name="Imagem 35" descr="Uma imagem contendo Logotipo&#10;&#10;Descrição gerada automaticamente">
            <a:extLst>
              <a:ext uri="{FF2B5EF4-FFF2-40B4-BE49-F238E27FC236}">
                <a16:creationId xmlns:a16="http://schemas.microsoft.com/office/drawing/2014/main" id="{87D75CF7-852E-44DD-9F32-049E50EC01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668" y="3569520"/>
            <a:ext cx="1600000" cy="1142857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2E5010B1-7A1F-498D-B5BA-5BEAA4FA22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69" y="5142106"/>
            <a:ext cx="1498413" cy="558730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B3AEE3B7-6198-48FA-A57B-14090C4ABD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687" y="3814907"/>
            <a:ext cx="888889" cy="660317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FEF2DE30-7AFC-4E94-9DD2-897353D562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652" y="2735661"/>
            <a:ext cx="1600000" cy="584127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44958CF4-F2BA-431E-9173-91D53EEEF1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92" y="5110360"/>
            <a:ext cx="952381" cy="622222"/>
          </a:xfrm>
          <a:prstGeom prst="rect">
            <a:avLst/>
          </a:prstGeom>
        </p:spPr>
      </p:pic>
      <p:pic>
        <p:nvPicPr>
          <p:cNvPr id="46" name="Imagem 45" descr="Uma imagem contendo Ícone&#10;&#10;Descrição gerada automaticamente">
            <a:extLst>
              <a:ext uri="{FF2B5EF4-FFF2-40B4-BE49-F238E27FC236}">
                <a16:creationId xmlns:a16="http://schemas.microsoft.com/office/drawing/2014/main" id="{66EB28EF-9FB8-4A92-A29C-A3ABEE5003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85" y="3769418"/>
            <a:ext cx="1282540" cy="723809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152DABF3-E1A0-4DE4-9115-776819EF8B1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264" y="1502999"/>
            <a:ext cx="1612698" cy="876190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5F190211-3FA0-4EA8-A824-C8D761797E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17" y="3961024"/>
            <a:ext cx="1625397" cy="507936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3F8E8DCA-853B-4AC6-BB69-76F2396691A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926" y="2922888"/>
            <a:ext cx="1676190" cy="393651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C84327D2-57C5-4E9D-8B86-CBFB94EF47C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92323" t="3649" r="1413" b="84171"/>
          <a:stretch/>
        </p:blipFill>
        <p:spPr>
          <a:xfrm>
            <a:off x="11205203" y="251791"/>
            <a:ext cx="763750" cy="834887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F5D8FA-5F99-D944-8F5B-EA46F7483D8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26" y="2887218"/>
            <a:ext cx="2341196" cy="574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29F431-8C04-A541-A1BF-F726B4E4F8A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39084" y="2781596"/>
            <a:ext cx="1904711" cy="604670"/>
          </a:xfrm>
          <a:prstGeom prst="rect">
            <a:avLst/>
          </a:prstGeom>
        </p:spPr>
      </p:pic>
      <p:pic>
        <p:nvPicPr>
          <p:cNvPr id="6" name="Imagem 5" descr="Desenho com traços pretos em fundo branco&#10;&#10;Descrição gerada automaticamente com confiança média">
            <a:extLst>
              <a:ext uri="{FF2B5EF4-FFF2-40B4-BE49-F238E27FC236}">
                <a16:creationId xmlns:a16="http://schemas.microsoft.com/office/drawing/2014/main" id="{4D492A33-6B94-4FDF-A501-A3370A9C4B4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31" y="3738742"/>
            <a:ext cx="1143000" cy="952500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9AAE1C92-53D5-470F-9809-F26C52BB7C1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10" y="4918142"/>
            <a:ext cx="1300281" cy="93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0768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AP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algn="l">
          <a:defRPr sz="8000" b="1" dirty="0">
            <a:solidFill>
              <a:srgbClr val="765CE7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1B3F23F6A7C14AB3C5010F986D7DC2" ma:contentTypeVersion="18" ma:contentTypeDescription="Create a new document." ma:contentTypeScope="" ma:versionID="9e35c853ea33173e32194365cc993c45">
  <xsd:schema xmlns:xsd="http://www.w3.org/2001/XMLSchema" xmlns:xs="http://www.w3.org/2001/XMLSchema" xmlns:p="http://schemas.microsoft.com/office/2006/metadata/properties" xmlns:ns3="aef444aa-5211-4cf9-8121-39d24609893d" xmlns:ns4="808b32d2-1f0c-495b-99bd-5933bd730051" targetNamespace="http://schemas.microsoft.com/office/2006/metadata/properties" ma:root="true" ma:fieldsID="a17aedde4516ce832709e346cf6b9bce" ns3:_="" ns4:_="">
    <xsd:import namespace="aef444aa-5211-4cf9-8121-39d24609893d"/>
    <xsd:import namespace="808b32d2-1f0c-495b-99bd-5933bd730051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f444aa-5211-4cf9-8121-39d24609893d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b32d2-1f0c-495b-99bd-5933bd73005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aef444aa-5211-4cf9-8121-39d24609893d" xsi:nil="true"/>
    <MigrationWizIdSecurityGroups xmlns="aef444aa-5211-4cf9-8121-39d24609893d" xsi:nil="true"/>
    <MigrationWizIdPermissionLevels xmlns="aef444aa-5211-4cf9-8121-39d24609893d" xsi:nil="true"/>
    <MigrationWizIdPermissions xmlns="aef444aa-5211-4cf9-8121-39d24609893d" xsi:nil="true"/>
    <MigrationWizIdDocumentLibraryPermissions xmlns="aef444aa-5211-4cf9-8121-39d24609893d" xsi:nil="true"/>
  </documentManagement>
</p:properties>
</file>

<file path=customXml/itemProps1.xml><?xml version="1.0" encoding="utf-8"?>
<ds:datastoreItem xmlns:ds="http://schemas.openxmlformats.org/officeDocument/2006/customXml" ds:itemID="{0F99F5E2-28B6-4B0A-A88C-EBC2653B3F01}">
  <ds:schemaRefs>
    <ds:schemaRef ds:uri="808b32d2-1f0c-495b-99bd-5933bd730051"/>
    <ds:schemaRef ds:uri="aef444aa-5211-4cf9-8121-39d24609893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5C91CB6-DB8C-4ECA-A42C-5A10293E3D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BC4D8D-2E49-47B7-8C5B-ED48E3A735F4}">
  <ds:schemaRefs>
    <ds:schemaRef ds:uri="808b32d2-1f0c-495b-99bd-5933bd730051"/>
    <ds:schemaRef ds:uri="aef444aa-5211-4cf9-8121-39d24609893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7275</TotalTime>
  <Words>2531</Words>
  <Application>Microsoft Office PowerPoint</Application>
  <PresentationFormat>Widescreen</PresentationFormat>
  <Paragraphs>563</Paragraphs>
  <Slides>26</Slides>
  <Notes>24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4" baseType="lpstr">
      <vt:lpstr>Segoe UI regular</vt:lpstr>
      <vt:lpstr>Segoe UI Black</vt:lpstr>
      <vt:lpstr>Calibri Light</vt:lpstr>
      <vt:lpstr>Arial</vt:lpstr>
      <vt:lpstr>Calibri</vt:lpstr>
      <vt:lpstr>Segoe UI</vt:lpstr>
      <vt:lpstr>Segoe UI Light</vt:lpstr>
      <vt:lpstr>CAPA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Qualicorp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esquenta qsaúde</dc:title>
  <dc:creator>Ricardo Goncalves Pedro</dc:creator>
  <cp:lastModifiedBy>Ionale Ranusse Reinaldo</cp:lastModifiedBy>
  <cp:revision>202</cp:revision>
  <dcterms:created xsi:type="dcterms:W3CDTF">2018-12-02T18:48:04Z</dcterms:created>
  <dcterms:modified xsi:type="dcterms:W3CDTF">2022-03-09T18:13:52Z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0x010100171B3F23F6A7C14AB3C5010F986D7DC2</vt:lpwstr>
  </property>
</Properties>
</file>